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3"/>
  </p:notesMasterIdLst>
  <p:sldIdLst>
    <p:sldId id="257"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258"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dgwick"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DDC"/>
    <a:srgbClr val="E6E9E9"/>
    <a:srgbClr val="345279"/>
    <a:srgbClr val="15398C"/>
    <a:srgbClr val="484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793" autoAdjust="0"/>
    <p:restoredTop sz="94558"/>
  </p:normalViewPr>
  <p:slideViewPr>
    <p:cSldViewPr snapToGrid="0">
      <p:cViewPr varScale="1">
        <p:scale>
          <a:sx n="97" d="100"/>
          <a:sy n="97" d="100"/>
        </p:scale>
        <p:origin x="-114" y="-17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3" d="100"/>
          <a:sy n="103" d="100"/>
        </p:scale>
        <p:origin x="-356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412F76-B312-44AE-84F0-8057986FA89A}" type="datetimeFigureOut">
              <a:rPr lang="en-US" smtClean="0"/>
              <a:t>3/25/2020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E937B-AB7B-481B-A5C4-4F754F77DA4F}" type="slidenum">
              <a:rPr lang="en-US" smtClean="0"/>
              <a:t>‹#›</a:t>
            </a:fld>
            <a:endParaRPr lang="en-US"/>
          </a:p>
        </p:txBody>
      </p:sp>
    </p:spTree>
    <p:extLst>
      <p:ext uri="{BB962C8B-B14F-4D97-AF65-F5344CB8AC3E}">
        <p14:creationId xmlns:p14="http://schemas.microsoft.com/office/powerpoint/2010/main" val="1635273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5E937B-AB7B-481B-A5C4-4F754F77DA4F}" type="slidenum">
              <a:rPr lang="en-US" smtClean="0"/>
              <a:t>1</a:t>
            </a:fld>
            <a:endParaRPr lang="en-US"/>
          </a:p>
        </p:txBody>
      </p:sp>
    </p:spTree>
    <p:extLst>
      <p:ext uri="{BB962C8B-B14F-4D97-AF65-F5344CB8AC3E}">
        <p14:creationId xmlns:p14="http://schemas.microsoft.com/office/powerpoint/2010/main" val="2473576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AA8F30EF-D008-0149-B7C2-6CDF6593264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8" name="Text Box 4">
            <a:extLst>
              <a:ext uri="{FF2B5EF4-FFF2-40B4-BE49-F238E27FC236}">
                <a16:creationId xmlns:a16="http://schemas.microsoft.com/office/drawing/2014/main" xmlns=""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lumMod val="50000"/>
                  </a:schemeClr>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a16="http://schemas.microsoft.com/office/drawing/2014/main" xmlns=""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grpSp>
        <p:nvGrpSpPr>
          <p:cNvPr id="10" name="Group 9">
            <a:extLst>
              <a:ext uri="{FF2B5EF4-FFF2-40B4-BE49-F238E27FC236}">
                <a16:creationId xmlns:a16="http://schemas.microsoft.com/office/drawing/2014/main" xmlns="" id="{5CEB735C-84C2-B34A-92EB-668908979A3B}"/>
              </a:ext>
            </a:extLst>
          </p:cNvPr>
          <p:cNvGrpSpPr/>
          <p:nvPr userDrawn="1"/>
        </p:nvGrpSpPr>
        <p:grpSpPr>
          <a:xfrm>
            <a:off x="5505553" y="1629046"/>
            <a:ext cx="1682116" cy="539120"/>
            <a:chOff x="6187452" y="569753"/>
            <a:chExt cx="1307166" cy="418948"/>
          </a:xfrm>
        </p:grpSpPr>
        <p:pic>
          <p:nvPicPr>
            <p:cNvPr id="11" name="Picture 10">
              <a:extLst>
                <a:ext uri="{FF2B5EF4-FFF2-40B4-BE49-F238E27FC236}">
                  <a16:creationId xmlns:a16="http://schemas.microsoft.com/office/drawing/2014/main" xmlns="" id="{F8905D8C-A5E0-BF4D-A4E8-75775D0A2D2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87452" y="659546"/>
              <a:ext cx="1219466" cy="290596"/>
            </a:xfrm>
            <a:prstGeom prst="rect">
              <a:avLst/>
            </a:prstGeom>
          </p:spPr>
        </p:pic>
        <p:cxnSp>
          <p:nvCxnSpPr>
            <p:cNvPr id="12" name="Straight Connector 11">
              <a:extLst>
                <a:ext uri="{FF2B5EF4-FFF2-40B4-BE49-F238E27FC236}">
                  <a16:creationId xmlns:a16="http://schemas.microsoft.com/office/drawing/2014/main" xmlns="" id="{6560C015-7F04-BD44-83B0-755EBABDEA60}"/>
                </a:ext>
              </a:extLst>
            </p:cNvPr>
            <p:cNvCxnSpPr>
              <a:cxnSpLocks/>
            </p:cNvCxnSpPr>
            <p:nvPr/>
          </p:nvCxnSpPr>
          <p:spPr>
            <a:xfrm>
              <a:off x="7494617" y="569753"/>
              <a:ext cx="1" cy="418948"/>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919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27AD2E4E-14B2-184E-9354-9B1AECA27C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8" name="Text Box 4">
            <a:extLst>
              <a:ext uri="{FF2B5EF4-FFF2-40B4-BE49-F238E27FC236}">
                <a16:creationId xmlns:a16="http://schemas.microsoft.com/office/drawing/2014/main" xmlns="" id="{05CA8453-68F5-3244-B4AA-D03586A47DD7}"/>
              </a:ext>
            </a:extLst>
          </p:cNvPr>
          <p:cNvSpPr txBox="1">
            <a:spLocks noChangeArrowheads="1"/>
          </p:cNvSpPr>
          <p:nvPr userDrawn="1"/>
        </p:nvSpPr>
        <p:spPr bwMode="auto">
          <a:xfrm>
            <a:off x="6856936" y="6477487"/>
            <a:ext cx="2082074" cy="200055"/>
          </a:xfrm>
          <a:prstGeom prst="rect">
            <a:avLst/>
          </a:prstGeom>
          <a:noFill/>
          <a:ln w="9525">
            <a:noFill/>
            <a:miter lim="800000"/>
            <a:headEnd/>
            <a:tailEnd/>
          </a:ln>
          <a:effectLst/>
        </p:spPr>
        <p:txBody>
          <a:bodyPr wrap="square">
            <a:spAutoFit/>
          </a:bodyPr>
          <a:lstStyle/>
          <a:p>
            <a:pPr algn="r"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
        <p:nvSpPr>
          <p:cNvPr id="9" name="Title 1">
            <a:extLst>
              <a:ext uri="{FF2B5EF4-FFF2-40B4-BE49-F238E27FC236}">
                <a16:creationId xmlns:a16="http://schemas.microsoft.com/office/drawing/2014/main" xmlns="" id="{6897A83E-10ED-A34D-BA4C-3F4266CFD985}"/>
              </a:ext>
            </a:extLst>
          </p:cNvPr>
          <p:cNvSpPr>
            <a:spLocks noGrp="1"/>
          </p:cNvSpPr>
          <p:nvPr>
            <p:ph type="title"/>
          </p:nvPr>
        </p:nvSpPr>
        <p:spPr>
          <a:xfrm>
            <a:off x="-2424767" y="5311650"/>
            <a:ext cx="11445240" cy="936172"/>
          </a:xfrm>
          <a:prstGeom prst="rect">
            <a:avLst/>
          </a:prstGeom>
          <a:ln>
            <a:noFill/>
          </a:ln>
        </p:spPr>
        <p:txBody>
          <a:bodyPr bIns="0" anchor="ctr">
            <a:noAutofit/>
          </a:bodyPr>
          <a:lstStyle>
            <a:lvl1pPr algn="r">
              <a:defRPr sz="2400" b="0" i="0">
                <a:solidFill>
                  <a:srgbClr val="009DDC"/>
                </a:solidFill>
                <a:effectLst/>
                <a:latin typeface="Calibri Light" panose="020F0302020204030204" pitchFamily="34" charset="0"/>
                <a:cs typeface="Calibri Light" panose="020F0302020204030204" pitchFamily="34" charset="0"/>
              </a:defRPr>
            </a:lvl1pPr>
          </a:lstStyle>
          <a:p>
            <a:r>
              <a:rPr lang="en-US" dirty="0"/>
              <a:t>Click to edit Master title style</a:t>
            </a:r>
          </a:p>
        </p:txBody>
      </p:sp>
      <p:cxnSp>
        <p:nvCxnSpPr>
          <p:cNvPr id="12" name="Straight Connector 11">
            <a:extLst>
              <a:ext uri="{FF2B5EF4-FFF2-40B4-BE49-F238E27FC236}">
                <a16:creationId xmlns:a16="http://schemas.microsoft.com/office/drawing/2014/main" xmlns="" id="{6560C015-7F04-BD44-83B0-755EBABDEA60}"/>
              </a:ext>
            </a:extLst>
          </p:cNvPr>
          <p:cNvCxnSpPr>
            <a:cxnSpLocks/>
          </p:cNvCxnSpPr>
          <p:nvPr/>
        </p:nvCxnSpPr>
        <p:spPr>
          <a:xfrm>
            <a:off x="7187669" y="1629046"/>
            <a:ext cx="1" cy="53912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xmlns="" id="{70AD9C9F-A6D8-3C49-A93C-967F876440E6}"/>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505396" y="1738630"/>
            <a:ext cx="1578030" cy="376041"/>
          </a:xfrm>
          <a:prstGeom prst="rect">
            <a:avLst/>
          </a:prstGeom>
        </p:spPr>
      </p:pic>
    </p:spTree>
    <p:extLst>
      <p:ext uri="{BB962C8B-B14F-4D97-AF65-F5344CB8AC3E}">
        <p14:creationId xmlns:p14="http://schemas.microsoft.com/office/powerpoint/2010/main" val="1236952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C351545-BF0A-2C40-AB70-30A2DCADCEC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11" name="Text Placeholder 10"/>
          <p:cNvSpPr>
            <a:spLocks noGrp="1"/>
          </p:cNvSpPr>
          <p:nvPr>
            <p:ph type="body" sz="quarter" idx="10"/>
          </p:nvPr>
        </p:nvSpPr>
        <p:spPr>
          <a:xfrm>
            <a:off x="492461" y="1175040"/>
            <a:ext cx="8199037" cy="4829760"/>
          </a:xfrm>
          <a:prstGeom prst="rect">
            <a:avLst/>
          </a:prstGeom>
        </p:spPr>
        <p:txBody>
          <a:bodyPr/>
          <a:lstStyle>
            <a:lvl1pPr>
              <a:buClr>
                <a:srgbClr val="118ACA"/>
              </a:buClr>
              <a:defRPr sz="2000" b="0">
                <a:solidFill>
                  <a:schemeClr val="tx1">
                    <a:lumMod val="85000"/>
                    <a:lumOff val="15000"/>
                  </a:schemeClr>
                </a:solidFill>
                <a:effectLst/>
                <a:latin typeface="+mn-lt"/>
                <a:cs typeface="Tahoma" pitchFamily="34" charset="0"/>
              </a:defRPr>
            </a:lvl1pPr>
            <a:lvl2pPr>
              <a:buClr>
                <a:srgbClr val="118ACA"/>
              </a:buClr>
              <a:defRPr sz="2000">
                <a:solidFill>
                  <a:schemeClr val="tx1">
                    <a:lumMod val="75000"/>
                    <a:lumOff val="25000"/>
                  </a:schemeClr>
                </a:solidFill>
                <a:latin typeface="+mn-lt"/>
                <a:cs typeface="Tahoma" pitchFamily="34" charset="0"/>
              </a:defRPr>
            </a:lvl2pPr>
            <a:lvl3pPr marL="1143000" indent="-228600">
              <a:buClr>
                <a:srgbClr val="118ACA"/>
              </a:buClr>
              <a:buFont typeface="Arial"/>
              <a:buChar char="•"/>
              <a:defRPr sz="1800">
                <a:solidFill>
                  <a:schemeClr val="tx1">
                    <a:lumMod val="75000"/>
                    <a:lumOff val="25000"/>
                  </a:schemeClr>
                </a:solidFill>
                <a:latin typeface="+mn-lt"/>
                <a:cs typeface="Tahoma" pitchFamily="34" charset="0"/>
              </a:defRPr>
            </a:lvl3pPr>
            <a:lvl4pPr marL="1600200" indent="-228600">
              <a:buClr>
                <a:srgbClr val="118ACA"/>
              </a:buClr>
              <a:buFont typeface="Arial"/>
              <a:buChar char="•"/>
              <a:defRPr sz="1800">
                <a:solidFill>
                  <a:schemeClr val="tx1">
                    <a:lumMod val="75000"/>
                    <a:lumOff val="25000"/>
                  </a:schemeClr>
                </a:solidFill>
                <a:latin typeface="+mn-lt"/>
                <a:cs typeface="Tahoma" pitchFamily="34" charset="0"/>
              </a:defRPr>
            </a:lvl4pPr>
            <a:lvl5pPr marL="2057400" indent="-228600">
              <a:buClr>
                <a:srgbClr val="118ACA"/>
              </a:buClr>
              <a:buFont typeface="Arial"/>
              <a:buChar char="•"/>
              <a:defRPr sz="1800">
                <a:solidFill>
                  <a:schemeClr val="tx1">
                    <a:lumMod val="75000"/>
                    <a:lumOff val="25000"/>
                  </a:schemeClr>
                </a:solidFill>
                <a:latin typeface="+mn-lt"/>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Box 4"/>
          <p:cNvSpPr txBox="1">
            <a:spLocks noChangeArrowheads="1"/>
          </p:cNvSpPr>
          <p:nvPr userDrawn="1"/>
        </p:nvSpPr>
        <p:spPr bwMode="auto">
          <a:xfrm>
            <a:off x="6193178" y="6683593"/>
            <a:ext cx="3142657"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
        <p:nvSpPr>
          <p:cNvPr id="2" name="Title 1"/>
          <p:cNvSpPr>
            <a:spLocks noGrp="1"/>
          </p:cNvSpPr>
          <p:nvPr>
            <p:ph type="title" hasCustomPrompt="1"/>
          </p:nvPr>
        </p:nvSpPr>
        <p:spPr>
          <a:xfrm>
            <a:off x="1726456" y="213360"/>
            <a:ext cx="8149586" cy="400440"/>
          </a:xfrm>
          <a:prstGeom prst="rect">
            <a:avLst/>
          </a:prstGeom>
        </p:spPr>
        <p:txBody>
          <a:bodyPr anchor="ctr">
            <a:noAutofit/>
          </a:bodyPr>
          <a:lstStyle>
            <a:lvl1pPr algn="l">
              <a:buFont typeface="Arial" pitchFamily="34" charset="0"/>
              <a:buNone/>
              <a:defRPr sz="2000" b="0" i="0" spc="0">
                <a:solidFill>
                  <a:schemeClr val="bg1"/>
                </a:solidFill>
                <a:effectLst>
                  <a:outerShdw blurRad="50800" dist="38100" dir="2700000" algn="tl" rotWithShape="0">
                    <a:prstClr val="black">
                      <a:alpha val="40000"/>
                    </a:prstClr>
                  </a:outerShdw>
                </a:effectLst>
                <a:latin typeface="Calibri Light"/>
                <a:cs typeface="Calibri Light"/>
              </a:defRPr>
            </a:lvl1pPr>
          </a:lstStyle>
          <a:p>
            <a:r>
              <a:rPr lang="en-US" dirty="0"/>
              <a:t>Click to edit master title style</a:t>
            </a:r>
          </a:p>
        </p:txBody>
      </p:sp>
      <p:sp>
        <p:nvSpPr>
          <p:cNvPr id="13" name="TextBox 12">
            <a:extLst>
              <a:ext uri="{FF2B5EF4-FFF2-40B4-BE49-F238E27FC236}">
                <a16:creationId xmlns:a16="http://schemas.microsoft.com/office/drawing/2014/main" xmlns="" id="{43028A58-30A7-654C-BB50-9C08EEB4FFF9}"/>
              </a:ext>
            </a:extLst>
          </p:cNvPr>
          <p:cNvSpPr txBox="1">
            <a:spLocks noChangeArrowheads="1"/>
          </p:cNvSpPr>
          <p:nvPr userDrawn="1"/>
        </p:nvSpPr>
        <p:spPr bwMode="auto">
          <a:xfrm>
            <a:off x="177415" y="6543743"/>
            <a:ext cx="643467" cy="261610"/>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fld id="{1A0A4BEF-8C68-4C7E-BC4F-FFEC64399D31}" type="slidenum">
              <a:rPr lang="en-US" sz="1100" b="1" smtClean="0">
                <a:solidFill>
                  <a:schemeClr val="bg1"/>
                </a:solidFill>
                <a:effectLst/>
                <a:latin typeface="Calibri" panose="020F0502020204030204" pitchFamily="34" charset="0"/>
                <a:cs typeface="Calibri" panose="020F0502020204030204" pitchFamily="34" charset="0"/>
              </a:rPr>
              <a:pPr algn="ctr" eaLnBrk="1" hangingPunct="1">
                <a:defRPr/>
              </a:pPr>
              <a:t>‹#›</a:t>
            </a:fld>
            <a:endParaRPr lang="en-US" sz="1400" b="1" dirty="0">
              <a:solidFill>
                <a:schemeClr val="bg1"/>
              </a:solidFill>
              <a:effectLst/>
              <a:latin typeface="Calibri" panose="020F0502020204030204" pitchFamily="34" charset="0"/>
              <a:cs typeface="Calibri" panose="020F0502020204030204" pitchFamily="34" charset="0"/>
            </a:endParaRPr>
          </a:p>
        </p:txBody>
      </p:sp>
      <p:sp>
        <p:nvSpPr>
          <p:cNvPr id="14" name="Text Box 4">
            <a:extLst>
              <a:ext uri="{FF2B5EF4-FFF2-40B4-BE49-F238E27FC236}">
                <a16:creationId xmlns:a16="http://schemas.microsoft.com/office/drawing/2014/main" xmlns="" id="{473B998B-7557-0E44-8993-636FC3799ECB}"/>
              </a:ext>
            </a:extLst>
          </p:cNvPr>
          <p:cNvSpPr txBox="1">
            <a:spLocks noChangeArrowheads="1"/>
          </p:cNvSpPr>
          <p:nvPr userDrawn="1"/>
        </p:nvSpPr>
        <p:spPr bwMode="auto">
          <a:xfrm>
            <a:off x="679462" y="6594754"/>
            <a:ext cx="3667956" cy="200055"/>
          </a:xfrm>
          <a:prstGeom prst="rect">
            <a:avLst/>
          </a:prstGeom>
          <a:noFill/>
          <a:ln w="9525">
            <a:noFill/>
            <a:miter lim="800000"/>
            <a:headEnd/>
            <a:tailEnd/>
          </a:ln>
          <a:effectLst/>
        </p:spPr>
        <p:txBody>
          <a:bodyPr wrap="square">
            <a:spAutoFit/>
          </a:bodyPr>
          <a:lstStyle/>
          <a:p>
            <a:pPr algn="l" rtl="0"/>
            <a:r>
              <a:rPr lang="en-US" sz="700" b="0" i="0" u="none" strike="noStrike" kern="1200" baseline="0" dirty="0">
                <a:solidFill>
                  <a:schemeClr val="bg1"/>
                </a:solidFill>
                <a:latin typeface="Calibri" pitchFamily="34" charset="0"/>
                <a:ea typeface="+mn-ea"/>
                <a:cs typeface="Calibri" pitchFamily="34" charset="0"/>
              </a:rPr>
              <a:t>© 2020 Sedgwick - Do not disclose or distribute.</a:t>
            </a:r>
          </a:p>
        </p:txBody>
      </p:sp>
    </p:spTree>
    <p:extLst>
      <p:ext uri="{BB962C8B-B14F-4D97-AF65-F5344CB8AC3E}">
        <p14:creationId xmlns:p14="http://schemas.microsoft.com/office/powerpoint/2010/main" val="96093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351475" y="6606279"/>
            <a:ext cx="2652931" cy="174407"/>
          </a:xfrm>
          <a:prstGeom prst="rect">
            <a:avLst/>
          </a:prstGeom>
          <a:noFill/>
          <a:ln w="9525">
            <a:noFill/>
            <a:miter lim="800000"/>
            <a:headEnd/>
            <a:tailEnd/>
          </a:ln>
          <a:effectLst/>
        </p:spPr>
        <p:txBody>
          <a:bodyPr wrap="square">
            <a:spAutoFit/>
          </a:bodyPr>
          <a:lstStyle/>
          <a:p>
            <a:pPr algn="ctr" rtl="0"/>
            <a:r>
              <a:rPr lang="en-US" sz="800" b="0" i="0" u="none" strike="noStrike" kern="1200" baseline="30000" dirty="0">
                <a:solidFill>
                  <a:schemeClr val="bg1"/>
                </a:solidFill>
                <a:latin typeface="Calibri" pitchFamily="34" charset="0"/>
                <a:ea typeface="+mn-ea"/>
                <a:cs typeface="Calibri" pitchFamily="34" charset="0"/>
              </a:rPr>
              <a:t>© 2019 Sedgwick Claims Management Services, Inc. - Do not disclose or distribute.</a:t>
            </a:r>
          </a:p>
        </p:txBody>
      </p:sp>
    </p:spTree>
    <p:extLst>
      <p:ext uri="{BB962C8B-B14F-4D97-AF65-F5344CB8AC3E}">
        <p14:creationId xmlns:p14="http://schemas.microsoft.com/office/powerpoint/2010/main" val="400492676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1" r:id="rId3"/>
  </p:sldLayoutIdLst>
  <p:hf hdr="0" ftr="0" dt="0"/>
  <p:txStyles>
    <p:title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xmlns="" id="{FFCECDE1-8527-6C43-ADCC-CCCC7BF92AFA}"/>
              </a:ext>
            </a:extLst>
          </p:cNvPr>
          <p:cNvSpPr>
            <a:spLocks noGrp="1"/>
          </p:cNvSpPr>
          <p:nvPr>
            <p:ph type="title"/>
          </p:nvPr>
        </p:nvSpPr>
        <p:spPr>
          <a:xfrm>
            <a:off x="-2516189" y="3763478"/>
            <a:ext cx="11445240" cy="2551653"/>
          </a:xfrm>
        </p:spPr>
        <p:txBody>
          <a:bodyPr/>
          <a:lstStyle/>
          <a:p>
            <a:r>
              <a:rPr lang="en-US" altLang="en-US" b="1" dirty="0">
                <a:solidFill>
                  <a:schemeClr val="tx1"/>
                </a:solidFill>
              </a:rPr>
              <a:t>Driver Safety - </a:t>
            </a:r>
            <a:r>
              <a:rPr lang="en-US" altLang="en-US" b="1" dirty="0" smtClean="0">
                <a:solidFill>
                  <a:schemeClr val="tx1"/>
                </a:solidFill>
              </a:rPr>
              <a:t>Sedgwick </a:t>
            </a:r>
            <a:r>
              <a:rPr lang="en-US" altLang="en-US" b="1" dirty="0">
                <a:solidFill>
                  <a:schemeClr val="tx1"/>
                </a:solidFill>
              </a:rPr>
              <a:t>Risk </a:t>
            </a:r>
            <a:r>
              <a:rPr lang="en-US" altLang="en-US" b="1" dirty="0" smtClean="0">
                <a:solidFill>
                  <a:schemeClr val="tx1"/>
                </a:solidFill>
              </a:rPr>
              <a:t>Services</a:t>
            </a:r>
            <a:br>
              <a:rPr lang="en-US" altLang="en-US" b="1" dirty="0" smtClean="0">
                <a:solidFill>
                  <a:schemeClr val="tx1"/>
                </a:solidFill>
              </a:rPr>
            </a:br>
            <a:r>
              <a:rPr lang="en-US" altLang="en-US" sz="1800" dirty="0" smtClean="0">
                <a:solidFill>
                  <a:schemeClr val="tx2"/>
                </a:solidFill>
              </a:rPr>
              <a:t>Presented </a:t>
            </a:r>
            <a:r>
              <a:rPr lang="en-US" altLang="en-US" sz="1800" dirty="0">
                <a:solidFill>
                  <a:schemeClr val="tx2"/>
                </a:solidFill>
              </a:rPr>
              <a:t>by </a:t>
            </a:r>
            <a:br>
              <a:rPr lang="en-US" altLang="en-US" sz="1800" dirty="0">
                <a:solidFill>
                  <a:schemeClr val="tx2"/>
                </a:solidFill>
              </a:rPr>
            </a:br>
            <a:r>
              <a:rPr lang="en-US" altLang="en-US" b="1" dirty="0">
                <a:solidFill>
                  <a:schemeClr val="tx2"/>
                </a:solidFill>
              </a:rPr>
              <a:t>Sedgwick on behalf of ORM</a:t>
            </a:r>
            <a:r>
              <a:rPr lang="en-US" altLang="en-US" b="1" dirty="0"/>
              <a:t/>
            </a:r>
            <a:br>
              <a:rPr lang="en-US" altLang="en-US" b="1" dirty="0"/>
            </a:br>
            <a:r>
              <a:rPr lang="en-US" dirty="0">
                <a:solidFill>
                  <a:schemeClr val="tx1">
                    <a:lumMod val="50000"/>
                    <a:lumOff val="50000"/>
                  </a:schemeClr>
                </a:solidFill>
              </a:rPr>
              <a:t/>
            </a:r>
            <a:br>
              <a:rPr lang="en-US" dirty="0">
                <a:solidFill>
                  <a:schemeClr val="tx1">
                    <a:lumMod val="50000"/>
                    <a:lumOff val="50000"/>
                  </a:schemeClr>
                </a:solidFill>
              </a:rPr>
            </a:br>
            <a:r>
              <a:rPr lang="en-US" sz="2000" dirty="0" smtClean="0">
                <a:solidFill>
                  <a:schemeClr val="tx1">
                    <a:lumMod val="50000"/>
                    <a:lumOff val="50000"/>
                  </a:schemeClr>
                </a:solidFill>
              </a:rPr>
              <a:t>March 2020</a:t>
            </a:r>
            <a:endParaRPr lang="en-US" sz="2000" dirty="0">
              <a:solidFill>
                <a:schemeClr val="tx1">
                  <a:lumMod val="50000"/>
                  <a:lumOff val="50000"/>
                </a:schemeClr>
              </a:solidFill>
            </a:endParaRPr>
          </a:p>
        </p:txBody>
      </p:sp>
    </p:spTree>
    <p:extLst>
      <p:ext uri="{BB962C8B-B14F-4D97-AF65-F5344CB8AC3E}">
        <p14:creationId xmlns:p14="http://schemas.microsoft.com/office/powerpoint/2010/main" val="2844185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What Does it Take to Be Safe?</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17475" lvl="1" indent="0">
              <a:lnSpc>
                <a:spcPct val="90000"/>
              </a:lnSpc>
              <a:spcBef>
                <a:spcPct val="0"/>
              </a:spcBef>
              <a:buClr>
                <a:schemeClr val="tx1"/>
              </a:buClr>
              <a:buNone/>
              <a:defRPr/>
            </a:pPr>
            <a:r>
              <a:rPr lang="en-US" sz="2400" b="1" dirty="0"/>
              <a:t>Your job description and safety programs identify your responsibilities regarding the vehicles you drive.</a:t>
            </a:r>
          </a:p>
          <a:p>
            <a:pPr marL="403225" lvl="1">
              <a:lnSpc>
                <a:spcPct val="90000"/>
              </a:lnSpc>
              <a:spcBef>
                <a:spcPct val="0"/>
              </a:spcBef>
              <a:buClr>
                <a:schemeClr val="tx1"/>
              </a:buClr>
              <a:buNone/>
              <a:defRPr/>
            </a:pPr>
            <a:endParaRPr lang="en-US" sz="1100" b="1" dirty="0"/>
          </a:p>
          <a:p>
            <a:pPr marL="403225" lvl="1">
              <a:lnSpc>
                <a:spcPct val="90000"/>
              </a:lnSpc>
              <a:spcBef>
                <a:spcPct val="0"/>
              </a:spcBef>
              <a:buClr>
                <a:schemeClr val="tx1"/>
              </a:buClr>
              <a:buNone/>
              <a:defRPr/>
            </a:pPr>
            <a:r>
              <a:rPr lang="en-US" sz="2000" b="1" dirty="0"/>
              <a:t>You need to ensure that you:</a:t>
            </a:r>
          </a:p>
          <a:p>
            <a:pPr marL="403225" lvl="1">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sz="2200" b="1" dirty="0"/>
              <a:t>Drive your vehicle properly.</a:t>
            </a:r>
          </a:p>
          <a:p>
            <a:pPr marL="342900" lvl="1" indent="-342900">
              <a:lnSpc>
                <a:spcPct val="90000"/>
              </a:lnSpc>
              <a:buClrTx/>
              <a:buSzPct val="100000"/>
              <a:buFont typeface="Wingdings" pitchFamily="2" charset="2"/>
              <a:buChar char="§"/>
              <a:defRPr/>
            </a:pPr>
            <a:r>
              <a:rPr lang="en-US" sz="2200" b="1" dirty="0"/>
              <a:t>Perform regular inspections.</a:t>
            </a:r>
          </a:p>
          <a:p>
            <a:pPr marL="342900" lvl="1" indent="-342900">
              <a:lnSpc>
                <a:spcPct val="90000"/>
              </a:lnSpc>
              <a:buClrTx/>
              <a:buSzPct val="100000"/>
              <a:buFont typeface="Wingdings" pitchFamily="2" charset="2"/>
              <a:buChar char="§"/>
              <a:defRPr/>
            </a:pPr>
            <a:r>
              <a:rPr lang="en-US" sz="2200" b="1" dirty="0"/>
              <a:t>Follow your preventive maintenance procedures.</a:t>
            </a:r>
          </a:p>
          <a:p>
            <a:pPr marL="342900" lvl="1" indent="-342900">
              <a:lnSpc>
                <a:spcPct val="90000"/>
              </a:lnSpc>
              <a:buClrTx/>
              <a:buSzPct val="100000"/>
              <a:buFont typeface="Wingdings" pitchFamily="2" charset="2"/>
              <a:buChar char="§"/>
              <a:defRPr/>
            </a:pPr>
            <a:r>
              <a:rPr lang="en-US" sz="2200" b="1" dirty="0"/>
              <a:t>Report problems with your vehicle and ensure that they are corrected.</a:t>
            </a:r>
          </a:p>
          <a:p>
            <a:pPr marL="342900" lvl="1" indent="-342900">
              <a:lnSpc>
                <a:spcPct val="90000"/>
              </a:lnSpc>
              <a:buClrTx/>
              <a:buSzPct val="100000"/>
              <a:buFont typeface="Wingdings" pitchFamily="2" charset="2"/>
              <a:buChar char="§"/>
              <a:defRPr/>
            </a:pPr>
            <a:r>
              <a:rPr lang="en-US" sz="2200" b="1" dirty="0"/>
              <a:t>Do not drive a vehicle that is not safe.</a:t>
            </a:r>
          </a:p>
          <a:p>
            <a:pPr marL="117475" lvl="1" indent="0">
              <a:lnSpc>
                <a:spcPct val="90000"/>
              </a:lnSpc>
              <a:spcBef>
                <a:spcPct val="0"/>
              </a:spcBef>
              <a:buClr>
                <a:schemeClr val="tx1"/>
              </a:buClr>
              <a:buNone/>
              <a:defRPr/>
            </a:pPr>
            <a:endParaRPr lang="en-US" sz="2000" b="1" dirty="0"/>
          </a:p>
        </p:txBody>
      </p:sp>
    </p:spTree>
    <p:extLst>
      <p:ext uri="{BB962C8B-B14F-4D97-AF65-F5344CB8AC3E}">
        <p14:creationId xmlns:p14="http://schemas.microsoft.com/office/powerpoint/2010/main" val="1009395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What Does it Take to Be Safe?</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nSpc>
                <a:spcPct val="90000"/>
              </a:lnSpc>
              <a:spcBef>
                <a:spcPct val="0"/>
              </a:spcBef>
              <a:buClr>
                <a:schemeClr val="tx1"/>
              </a:buClr>
              <a:buNone/>
              <a:defRPr/>
            </a:pPr>
            <a:r>
              <a:rPr lang="en-US" altLang="en-US" sz="2400" b="1" dirty="0"/>
              <a:t>Focus on driving and not on other tasks:</a:t>
            </a:r>
          </a:p>
          <a:p>
            <a:pPr marL="0" lvl="1" indent="0">
              <a:lnSpc>
                <a:spcPct val="90000"/>
              </a:lnSpc>
              <a:spcBef>
                <a:spcPct val="0"/>
              </a:spcBef>
              <a:buClr>
                <a:schemeClr val="tx1"/>
              </a:buClr>
              <a:buNone/>
              <a:defRPr/>
            </a:pPr>
            <a:endParaRPr lang="en-US" altLang="en-US" sz="1100" dirty="0"/>
          </a:p>
          <a:p>
            <a:pPr marL="342900" lvl="1" indent="-342900">
              <a:lnSpc>
                <a:spcPct val="90000"/>
              </a:lnSpc>
              <a:buClrTx/>
              <a:buSzPct val="100000"/>
              <a:buFont typeface="Wingdings" pitchFamily="2" charset="2"/>
              <a:buChar char="§"/>
              <a:defRPr/>
            </a:pPr>
            <a:r>
              <a:rPr lang="en-US" altLang="en-US" sz="2400" b="1" dirty="0"/>
              <a:t>Your job description and safety programs also outline safe operating rules and proper and safe attitudes when driving. </a:t>
            </a:r>
          </a:p>
          <a:p>
            <a:pPr marL="342900" lvl="1" indent="-342900">
              <a:lnSpc>
                <a:spcPct val="90000"/>
              </a:lnSpc>
              <a:buClrTx/>
              <a:buSzPct val="100000"/>
              <a:buFont typeface="Wingdings" pitchFamily="2" charset="2"/>
              <a:buChar char="§"/>
              <a:defRPr/>
            </a:pPr>
            <a:r>
              <a:rPr lang="en-US" altLang="en-US" sz="2400" b="1" dirty="0"/>
              <a:t>Follow all traffic laws. </a:t>
            </a:r>
          </a:p>
          <a:p>
            <a:pPr marL="342900" lvl="1" indent="-342900">
              <a:lnSpc>
                <a:spcPct val="90000"/>
              </a:lnSpc>
              <a:buClrTx/>
              <a:buSzPct val="100000"/>
              <a:buFont typeface="Wingdings" pitchFamily="2" charset="2"/>
              <a:buChar char="§"/>
              <a:defRPr/>
            </a:pPr>
            <a:r>
              <a:rPr lang="en-US" altLang="en-US" sz="2400" b="1" dirty="0"/>
              <a:t>If another driver is driving in an unsafe manner, stay clear! </a:t>
            </a:r>
          </a:p>
          <a:p>
            <a:pPr marL="342900" lvl="1" indent="-342900">
              <a:lnSpc>
                <a:spcPct val="90000"/>
              </a:lnSpc>
              <a:buClrTx/>
              <a:buSzPct val="100000"/>
              <a:buFont typeface="Wingdings" pitchFamily="2" charset="2"/>
              <a:buChar char="§"/>
              <a:defRPr/>
            </a:pPr>
            <a:r>
              <a:rPr lang="en-US" altLang="en-US" sz="2400" b="1" dirty="0"/>
              <a:t>Use the “Five Minute Rule”:  This person was not in my life five minutes ago - I don’t need them there five minutes from now. </a:t>
            </a:r>
          </a:p>
          <a:p>
            <a:pPr marL="117475" lvl="1" indent="0">
              <a:lnSpc>
                <a:spcPct val="90000"/>
              </a:lnSpc>
              <a:spcBef>
                <a:spcPct val="0"/>
              </a:spcBef>
              <a:buClr>
                <a:schemeClr val="tx1"/>
              </a:buClr>
              <a:buNone/>
              <a:defRPr/>
            </a:pPr>
            <a:endParaRPr lang="en-US" sz="2000" b="1" dirty="0"/>
          </a:p>
        </p:txBody>
      </p:sp>
    </p:spTree>
    <p:extLst>
      <p:ext uri="{BB962C8B-B14F-4D97-AF65-F5344CB8AC3E}">
        <p14:creationId xmlns:p14="http://schemas.microsoft.com/office/powerpoint/2010/main" val="29230003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What Does it Take to Be Safe?</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175" indent="-3175">
              <a:lnSpc>
                <a:spcPct val="90000"/>
              </a:lnSpc>
              <a:spcBef>
                <a:spcPct val="0"/>
              </a:spcBef>
              <a:buClr>
                <a:schemeClr val="tx1"/>
              </a:buClr>
              <a:buNone/>
              <a:defRPr/>
            </a:pPr>
            <a:r>
              <a:rPr lang="en-US" sz="2800" b="1" dirty="0"/>
              <a:t>Controlling stress:</a:t>
            </a:r>
          </a:p>
          <a:p>
            <a:pPr marL="3175" indent="-3175">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sz="2400" b="1" dirty="0"/>
              <a:t>You have a duty to know yourself and your limitations.</a:t>
            </a:r>
          </a:p>
          <a:p>
            <a:pPr marL="342900" lvl="1" indent="-342900">
              <a:lnSpc>
                <a:spcPct val="90000"/>
              </a:lnSpc>
              <a:buClrTx/>
              <a:buSzPct val="100000"/>
              <a:buFont typeface="Wingdings" pitchFamily="2" charset="2"/>
              <a:buChar char="§"/>
              <a:defRPr/>
            </a:pPr>
            <a:r>
              <a:rPr lang="en-US" sz="2400" b="1" dirty="0"/>
              <a:t>Know when your stress level is increasing and learn techniques to manage your stress. </a:t>
            </a:r>
          </a:p>
          <a:p>
            <a:pPr marL="342900" lvl="1" indent="-342900">
              <a:lnSpc>
                <a:spcPct val="90000"/>
              </a:lnSpc>
              <a:buClrTx/>
              <a:buSzPct val="100000"/>
              <a:buFont typeface="Wingdings" pitchFamily="2" charset="2"/>
              <a:buChar char="§"/>
              <a:defRPr/>
            </a:pPr>
            <a:r>
              <a:rPr lang="en-US" sz="2400" b="1" dirty="0"/>
              <a:t>Pay attention to your body and to your moods.</a:t>
            </a:r>
          </a:p>
          <a:p>
            <a:pPr marL="342900" lvl="1" indent="-342900">
              <a:lnSpc>
                <a:spcPct val="90000"/>
              </a:lnSpc>
              <a:buClrTx/>
              <a:buSzPct val="100000"/>
              <a:buFont typeface="Wingdings" pitchFamily="2" charset="2"/>
              <a:buChar char="§"/>
              <a:defRPr/>
            </a:pPr>
            <a:r>
              <a:rPr lang="en-US" sz="2400" b="1" dirty="0"/>
              <a:t>Do you have a short temper?</a:t>
            </a:r>
          </a:p>
          <a:p>
            <a:pPr marL="342900" lvl="1" indent="-342900">
              <a:lnSpc>
                <a:spcPct val="90000"/>
              </a:lnSpc>
              <a:buClrTx/>
              <a:buSzPct val="100000"/>
              <a:buFont typeface="Wingdings" pitchFamily="2" charset="2"/>
              <a:buChar char="§"/>
              <a:defRPr/>
            </a:pPr>
            <a:r>
              <a:rPr lang="en-US" sz="2400" b="1" dirty="0"/>
              <a:t>Are you accident or near-miss prone?</a:t>
            </a:r>
          </a:p>
          <a:p>
            <a:pPr marL="342900" lvl="1" indent="-342900">
              <a:lnSpc>
                <a:spcPct val="90000"/>
              </a:lnSpc>
              <a:buClrTx/>
              <a:buSzPct val="100000"/>
              <a:buFont typeface="Wingdings" pitchFamily="2" charset="2"/>
              <a:buChar char="§"/>
              <a:defRPr/>
            </a:pPr>
            <a:r>
              <a:rPr lang="en-US" sz="2400" b="1" dirty="0"/>
              <a:t>Are you experiencing anxiety or nervousness? </a:t>
            </a:r>
          </a:p>
          <a:p>
            <a:pPr marL="342900" lvl="1" indent="-342900">
              <a:lnSpc>
                <a:spcPct val="90000"/>
              </a:lnSpc>
              <a:buClrTx/>
              <a:buSzPct val="100000"/>
              <a:buFont typeface="Wingdings" pitchFamily="2" charset="2"/>
              <a:buChar char="§"/>
              <a:defRPr/>
            </a:pPr>
            <a:r>
              <a:rPr lang="en-US" sz="2400" b="1" dirty="0"/>
              <a:t>Are your muscles tight?</a:t>
            </a:r>
          </a:p>
          <a:p>
            <a:pPr marL="117475" lvl="1" indent="0">
              <a:lnSpc>
                <a:spcPct val="90000"/>
              </a:lnSpc>
              <a:spcBef>
                <a:spcPct val="0"/>
              </a:spcBef>
              <a:buClr>
                <a:schemeClr val="tx1"/>
              </a:buClr>
              <a:buNone/>
              <a:defRPr/>
            </a:pPr>
            <a:endParaRPr lang="en-US" sz="2400" b="1" dirty="0"/>
          </a:p>
        </p:txBody>
      </p:sp>
    </p:spTree>
    <p:extLst>
      <p:ext uri="{BB962C8B-B14F-4D97-AF65-F5344CB8AC3E}">
        <p14:creationId xmlns:p14="http://schemas.microsoft.com/office/powerpoint/2010/main" val="3201616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What Does it Take to Be Safe?</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175" indent="-3175">
              <a:lnSpc>
                <a:spcPct val="90000"/>
              </a:lnSpc>
              <a:spcBef>
                <a:spcPct val="0"/>
              </a:spcBef>
              <a:buClr>
                <a:schemeClr val="tx1"/>
              </a:buClr>
              <a:buNone/>
              <a:defRPr/>
            </a:pPr>
            <a:r>
              <a:rPr lang="en-US" b="1" dirty="0"/>
              <a:t>Managing stress and physical health:</a:t>
            </a:r>
          </a:p>
          <a:p>
            <a:pPr marL="3175" indent="-3175">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b="1" dirty="0"/>
              <a:t>Take deep and regular breaths.</a:t>
            </a:r>
          </a:p>
          <a:p>
            <a:pPr marL="342900" lvl="1" indent="-342900">
              <a:lnSpc>
                <a:spcPct val="90000"/>
              </a:lnSpc>
              <a:buClrTx/>
              <a:buSzPct val="100000"/>
              <a:buFont typeface="Wingdings" pitchFamily="2" charset="2"/>
              <a:buChar char="§"/>
              <a:defRPr/>
            </a:pPr>
            <a:r>
              <a:rPr lang="en-US" b="1" dirty="0"/>
              <a:t>Take relaxation breaks.</a:t>
            </a:r>
          </a:p>
          <a:p>
            <a:pPr marL="342900" lvl="1" indent="-342900">
              <a:lnSpc>
                <a:spcPct val="90000"/>
              </a:lnSpc>
              <a:buClrTx/>
              <a:buSzPct val="100000"/>
              <a:buFont typeface="Wingdings" pitchFamily="2" charset="2"/>
              <a:buChar char="§"/>
              <a:defRPr/>
            </a:pPr>
            <a:r>
              <a:rPr lang="en-US" b="1" dirty="0"/>
              <a:t>Sleep when needed.</a:t>
            </a:r>
          </a:p>
          <a:p>
            <a:pPr marL="342900" lvl="1" indent="-342900">
              <a:lnSpc>
                <a:spcPct val="90000"/>
              </a:lnSpc>
              <a:buClrTx/>
              <a:buSzPct val="100000"/>
              <a:buFont typeface="Wingdings" pitchFamily="2" charset="2"/>
              <a:buChar char="§"/>
              <a:defRPr/>
            </a:pPr>
            <a:r>
              <a:rPr lang="en-US" b="1" dirty="0"/>
              <a:t>Get proper nutrition.</a:t>
            </a:r>
          </a:p>
          <a:p>
            <a:pPr marL="342900" lvl="1" indent="-342900">
              <a:lnSpc>
                <a:spcPct val="90000"/>
              </a:lnSpc>
              <a:buClrTx/>
              <a:buSzPct val="100000"/>
              <a:buFont typeface="Wingdings" pitchFamily="2" charset="2"/>
              <a:buChar char="§"/>
              <a:defRPr/>
            </a:pPr>
            <a:r>
              <a:rPr lang="en-US" b="1" dirty="0"/>
              <a:t>One of the most effective methods to manage stress is regular cardio-vascular exercise.</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470216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What Does it Take to Be Safe?</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175" indent="-3175">
              <a:lnSpc>
                <a:spcPct val="90000"/>
              </a:lnSpc>
              <a:spcBef>
                <a:spcPct val="0"/>
              </a:spcBef>
              <a:buClr>
                <a:schemeClr val="tx1"/>
              </a:buClr>
              <a:buNone/>
              <a:defRPr/>
            </a:pPr>
            <a:r>
              <a:rPr lang="en-US" sz="2400" b="1" dirty="0"/>
              <a:t>Keep alert:</a:t>
            </a:r>
          </a:p>
          <a:p>
            <a:pPr marL="3175" indent="-3175">
              <a:lnSpc>
                <a:spcPct val="90000"/>
              </a:lnSpc>
              <a:spcBef>
                <a:spcPct val="0"/>
              </a:spcBef>
              <a:buClr>
                <a:schemeClr val="tx1"/>
              </a:buClr>
              <a:buNone/>
              <a:defRPr/>
            </a:pPr>
            <a:endParaRPr lang="en-US" sz="1100" i="1" dirty="0"/>
          </a:p>
          <a:p>
            <a:pPr marL="342900" lvl="1" indent="-342900">
              <a:lnSpc>
                <a:spcPct val="90000"/>
              </a:lnSpc>
              <a:buClrTx/>
              <a:buSzPct val="100000"/>
              <a:buFont typeface="Wingdings" pitchFamily="2" charset="2"/>
              <a:buChar char="§"/>
              <a:defRPr/>
            </a:pPr>
            <a:r>
              <a:rPr lang="en-US" sz="2200" b="1" dirty="0"/>
              <a:t>Get enough good sleep.</a:t>
            </a:r>
          </a:p>
          <a:p>
            <a:pPr marL="342900" lvl="1" indent="-342900">
              <a:lnSpc>
                <a:spcPct val="90000"/>
              </a:lnSpc>
              <a:buClrTx/>
              <a:buSzPct val="100000"/>
              <a:buFont typeface="Wingdings" pitchFamily="2" charset="2"/>
              <a:buChar char="§"/>
              <a:defRPr/>
            </a:pPr>
            <a:r>
              <a:rPr lang="en-US" sz="2200" b="1" dirty="0"/>
              <a:t>Get plenty of exercise and good nutrition.</a:t>
            </a:r>
          </a:p>
          <a:p>
            <a:pPr marL="342900" lvl="1" indent="-342900">
              <a:lnSpc>
                <a:spcPct val="90000"/>
              </a:lnSpc>
              <a:buClrTx/>
              <a:buSzPct val="100000"/>
              <a:buFont typeface="Wingdings" pitchFamily="2" charset="2"/>
              <a:buChar char="§"/>
              <a:defRPr/>
            </a:pPr>
            <a:r>
              <a:rPr lang="en-US" sz="2200" b="1" dirty="0"/>
              <a:t>If you take prescription or over-the-counter medicine, talk to your doctor or pharmacist if it may impair your driving. If you take more than one medication, consider how they interact? </a:t>
            </a:r>
          </a:p>
          <a:p>
            <a:pPr marL="342900" lvl="1" indent="-342900">
              <a:lnSpc>
                <a:spcPct val="90000"/>
              </a:lnSpc>
              <a:buClrTx/>
              <a:buSzPct val="100000"/>
              <a:buFont typeface="Wingdings" pitchFamily="2" charset="2"/>
              <a:buChar char="§"/>
              <a:defRPr/>
            </a:pPr>
            <a:r>
              <a:rPr lang="en-US" sz="2200" b="1" dirty="0"/>
              <a:t>Don’t push yourself if you’re tired.</a:t>
            </a:r>
          </a:p>
          <a:p>
            <a:pPr marL="342900" lvl="1" indent="-342900">
              <a:lnSpc>
                <a:spcPct val="90000"/>
              </a:lnSpc>
              <a:buClrTx/>
              <a:buSzPct val="100000"/>
              <a:buFont typeface="Wingdings" pitchFamily="2" charset="2"/>
              <a:buChar char="§"/>
              <a:defRPr/>
            </a:pPr>
            <a:r>
              <a:rPr lang="en-US" sz="2200" b="1" dirty="0"/>
              <a:t>Make sure you are getting fresh air and maintain a proper temperature setting.</a:t>
            </a:r>
          </a:p>
          <a:p>
            <a:pPr marL="342900" lvl="1" indent="-342900">
              <a:lnSpc>
                <a:spcPct val="90000"/>
              </a:lnSpc>
              <a:buClrTx/>
              <a:buSzPct val="100000"/>
              <a:buFont typeface="Wingdings" pitchFamily="2" charset="2"/>
              <a:buChar char="§"/>
              <a:defRPr/>
            </a:pPr>
            <a:r>
              <a:rPr lang="en-US" sz="2200" b="1" dirty="0"/>
              <a:t>Know when you’re tired and how your driving skill may be affected.</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1498228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What Does it Take to Be Safe?</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Clr>
                <a:schemeClr val="tx1"/>
              </a:buClr>
              <a:buSzPct val="80000"/>
              <a:buNone/>
              <a:defRPr/>
            </a:pPr>
            <a:r>
              <a:rPr lang="en-US" altLang="en-US" sz="4000" b="1" dirty="0"/>
              <a:t>Seatbelts:</a:t>
            </a:r>
          </a:p>
          <a:p>
            <a:pPr>
              <a:lnSpc>
                <a:spcPct val="90000"/>
              </a:lnSpc>
              <a:spcBef>
                <a:spcPct val="0"/>
              </a:spcBef>
              <a:buClr>
                <a:schemeClr val="tx1"/>
              </a:buClr>
              <a:buSzPct val="80000"/>
              <a:buNone/>
              <a:defRPr/>
            </a:pPr>
            <a:endParaRPr lang="en-US" altLang="en-US" sz="1100" dirty="0"/>
          </a:p>
          <a:p>
            <a:pPr marL="342900" lvl="1" indent="-342900">
              <a:lnSpc>
                <a:spcPct val="90000"/>
              </a:lnSpc>
              <a:buClrTx/>
              <a:buSzPct val="100000"/>
              <a:buFont typeface="Wingdings" pitchFamily="2" charset="2"/>
              <a:buChar char="§"/>
              <a:defRPr/>
            </a:pPr>
            <a:r>
              <a:rPr lang="en-US" altLang="en-US" sz="3600" b="1" dirty="0"/>
              <a:t>Inspect them regularly.</a:t>
            </a:r>
          </a:p>
          <a:p>
            <a:pPr marL="342900" lvl="1" indent="-342900">
              <a:lnSpc>
                <a:spcPct val="90000"/>
              </a:lnSpc>
              <a:buClrTx/>
              <a:buSzPct val="100000"/>
              <a:buFont typeface="Wingdings" pitchFamily="2" charset="2"/>
              <a:buChar char="§"/>
              <a:defRPr/>
            </a:pPr>
            <a:r>
              <a:rPr lang="en-US" altLang="en-US" sz="3600" b="1" dirty="0"/>
              <a:t>Use them on every  trip.</a:t>
            </a:r>
          </a:p>
          <a:p>
            <a:pPr marL="342900" lvl="1" indent="-342900">
              <a:lnSpc>
                <a:spcPct val="90000"/>
              </a:lnSpc>
              <a:buClrTx/>
              <a:buSzPct val="100000"/>
              <a:buFont typeface="Wingdings" pitchFamily="2" charset="2"/>
              <a:buChar char="§"/>
              <a:defRPr/>
            </a:pPr>
            <a:r>
              <a:rPr lang="en-US" altLang="en-US" sz="3600" b="1" dirty="0"/>
              <a:t>It’s the law.</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1661404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What Does it Take to Be Safe?</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None/>
              <a:defRPr/>
            </a:pPr>
            <a:r>
              <a:rPr lang="en-US" altLang="en-US" b="1" dirty="0"/>
              <a:t>Electronic devices:</a:t>
            </a:r>
            <a:r>
              <a:rPr lang="en-US" altLang="en-US" sz="3600" dirty="0"/>
              <a:t>	</a:t>
            </a:r>
          </a:p>
          <a:p>
            <a:pPr>
              <a:lnSpc>
                <a:spcPct val="80000"/>
              </a:lnSpc>
              <a:buNone/>
              <a:defRPr/>
            </a:pPr>
            <a:endParaRPr lang="en-US" altLang="en-US" sz="1100" dirty="0"/>
          </a:p>
          <a:p>
            <a:pPr marL="342900" lvl="1" indent="-342900">
              <a:lnSpc>
                <a:spcPct val="90000"/>
              </a:lnSpc>
              <a:buClrTx/>
              <a:buSzPct val="100000"/>
              <a:buFont typeface="Wingdings" pitchFamily="2" charset="2"/>
              <a:buChar char="§"/>
              <a:defRPr/>
            </a:pPr>
            <a:r>
              <a:rPr lang="en-US" altLang="en-US" b="1" dirty="0"/>
              <a:t>Accident rates increase by 4 times when drivers are on the phone or using other electronic devices while operating their vehicles.</a:t>
            </a:r>
          </a:p>
          <a:p>
            <a:pPr marL="342900" lvl="1" indent="-342900">
              <a:lnSpc>
                <a:spcPct val="90000"/>
              </a:lnSpc>
              <a:buClrTx/>
              <a:buSzPct val="100000"/>
              <a:buFont typeface="Wingdings" pitchFamily="2" charset="2"/>
              <a:buChar char="§"/>
              <a:defRPr/>
            </a:pPr>
            <a:r>
              <a:rPr lang="en-US" altLang="en-US" b="1" dirty="0"/>
              <a:t>Company policies typically do not allow the use of these devices when operating a vehicle.</a:t>
            </a:r>
          </a:p>
          <a:p>
            <a:pPr marL="342900" lvl="1" indent="-342900">
              <a:lnSpc>
                <a:spcPct val="90000"/>
              </a:lnSpc>
              <a:buClrTx/>
              <a:buSzPct val="100000"/>
              <a:buFont typeface="Wingdings" pitchFamily="2" charset="2"/>
              <a:buChar char="§"/>
              <a:defRPr/>
            </a:pPr>
            <a:r>
              <a:rPr lang="en-US" altLang="en-US" b="1" dirty="0"/>
              <a:t>It is also against the law in many states.</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359983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What Does it Take to Be Safe?</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buNone/>
              <a:defRPr/>
            </a:pPr>
            <a:r>
              <a:rPr lang="en-US" sz="2800" b="1" dirty="0"/>
              <a:t>Make sure your vehicle and habits reflect professionalism:</a:t>
            </a:r>
          </a:p>
          <a:p>
            <a:pPr marL="3175" indent="-3175">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sz="2400" b="1" dirty="0"/>
              <a:t>Remain safety-focused for yourself and the drivers and pedestrians around you.</a:t>
            </a:r>
          </a:p>
          <a:p>
            <a:pPr marL="342900" lvl="1" indent="-342900">
              <a:lnSpc>
                <a:spcPct val="90000"/>
              </a:lnSpc>
              <a:buClrTx/>
              <a:buSzPct val="100000"/>
              <a:buFont typeface="Wingdings" pitchFamily="2" charset="2"/>
              <a:buChar char="§"/>
              <a:defRPr/>
            </a:pPr>
            <a:r>
              <a:rPr lang="en-US" sz="2400" b="1" dirty="0"/>
              <a:t>Be preventive-maintenance focused. Recognize and respond to changing conditions. Keep windows and mirrors clean.</a:t>
            </a:r>
          </a:p>
          <a:p>
            <a:pPr marL="342900" lvl="1" indent="-342900">
              <a:lnSpc>
                <a:spcPct val="90000"/>
              </a:lnSpc>
              <a:buClrTx/>
              <a:buSzPct val="100000"/>
              <a:buFont typeface="Wingdings" pitchFamily="2" charset="2"/>
              <a:buChar char="§"/>
              <a:defRPr/>
            </a:pPr>
            <a:r>
              <a:rPr lang="en-US" sz="2400" b="1" dirty="0"/>
              <a:t>Stow all interior items securely.</a:t>
            </a:r>
          </a:p>
          <a:p>
            <a:pPr marL="342900" lvl="1" indent="-342900">
              <a:lnSpc>
                <a:spcPct val="90000"/>
              </a:lnSpc>
              <a:buClrTx/>
              <a:buSzPct val="100000"/>
              <a:buFont typeface="Wingdings" pitchFamily="2" charset="2"/>
              <a:buChar char="§"/>
              <a:defRPr/>
            </a:pPr>
            <a:r>
              <a:rPr lang="en-US" sz="2400" b="1" dirty="0"/>
              <a:t>Properly secure ALL loads and materials. Check the security of loads frequently, especially when first starting a trip as loads will settle and may need adjustment.</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4278712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You - Defensive Driving</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altLang="en-US" b="1" dirty="0"/>
              <a:t>Decrease the chance of an accident:</a:t>
            </a:r>
          </a:p>
          <a:p>
            <a:pPr>
              <a:lnSpc>
                <a:spcPct val="90000"/>
              </a:lnSpc>
              <a:spcBef>
                <a:spcPct val="0"/>
              </a:spcBef>
              <a:buNone/>
              <a:defRPr/>
            </a:pPr>
            <a:endParaRPr lang="en-US" altLang="en-US" sz="1100" b="1" u="sng" dirty="0"/>
          </a:p>
          <a:p>
            <a:pPr marL="342900" lvl="1" indent="-342900">
              <a:lnSpc>
                <a:spcPct val="90000"/>
              </a:lnSpc>
              <a:buClrTx/>
              <a:buSzPct val="100000"/>
              <a:buFont typeface="Wingdings" pitchFamily="2" charset="2"/>
              <a:buChar char="§"/>
              <a:defRPr/>
            </a:pPr>
            <a:r>
              <a:rPr lang="en-US" altLang="en-US" b="1" dirty="0"/>
              <a:t>Yield the right of way when appropriate.  If you approach an intersection at the same time as another vehicle, the vehicle to the right goes first.</a:t>
            </a:r>
          </a:p>
          <a:p>
            <a:pPr marL="342900" lvl="1" indent="-342900">
              <a:lnSpc>
                <a:spcPct val="90000"/>
              </a:lnSpc>
              <a:buClrTx/>
              <a:buSzPct val="100000"/>
              <a:buFont typeface="Wingdings" pitchFamily="2" charset="2"/>
              <a:buChar char="§"/>
              <a:defRPr/>
            </a:pPr>
            <a:r>
              <a:rPr lang="en-US" altLang="en-US" b="1" dirty="0"/>
              <a:t>A little patience can save time and injury!</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19907596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You - Defensive Driving</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175" indent="-3175">
              <a:lnSpc>
                <a:spcPct val="80000"/>
              </a:lnSpc>
              <a:spcBef>
                <a:spcPct val="0"/>
              </a:spcBef>
              <a:buClr>
                <a:schemeClr val="tx1"/>
              </a:buClr>
              <a:buNone/>
              <a:defRPr/>
            </a:pPr>
            <a:r>
              <a:rPr lang="en-US" sz="2800" b="1" dirty="0"/>
              <a:t>Decrease the chance of an accident (continued):</a:t>
            </a:r>
          </a:p>
          <a:p>
            <a:pPr marL="3175" indent="-3175">
              <a:lnSpc>
                <a:spcPct val="8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sz="2400" b="1" dirty="0"/>
              <a:t>To avoid a head-on collision, be vigilant. Look ahead for potential problems. </a:t>
            </a:r>
          </a:p>
          <a:p>
            <a:pPr marL="342900" lvl="1" indent="-342900">
              <a:lnSpc>
                <a:spcPct val="90000"/>
              </a:lnSpc>
              <a:buClrTx/>
              <a:buSzPct val="100000"/>
              <a:buFont typeface="Wingdings" pitchFamily="2" charset="2"/>
              <a:buChar char="§"/>
              <a:defRPr/>
            </a:pPr>
            <a:r>
              <a:rPr lang="en-US" sz="2400" b="1" dirty="0"/>
              <a:t>Slow down or get off the road when you suspect a problem down the road. </a:t>
            </a:r>
          </a:p>
          <a:p>
            <a:pPr marL="342900" lvl="1" indent="-342900">
              <a:lnSpc>
                <a:spcPct val="90000"/>
              </a:lnSpc>
              <a:buClrTx/>
              <a:buSzPct val="100000"/>
              <a:buFont typeface="Wingdings" pitchFamily="2" charset="2"/>
              <a:buChar char="§"/>
              <a:defRPr/>
            </a:pPr>
            <a:r>
              <a:rPr lang="en-US" sz="2400" b="1" dirty="0"/>
              <a:t>Plan ahead and find an alternative route with fewer problems.</a:t>
            </a:r>
          </a:p>
          <a:p>
            <a:pPr marL="342900" lvl="1" indent="-342900">
              <a:lnSpc>
                <a:spcPct val="90000"/>
              </a:lnSpc>
              <a:buClrTx/>
              <a:buSzPct val="100000"/>
              <a:buFont typeface="Wingdings" pitchFamily="2" charset="2"/>
              <a:buChar char="§"/>
              <a:defRPr/>
            </a:pPr>
            <a:r>
              <a:rPr lang="en-US" sz="2400" b="1" dirty="0"/>
              <a:t>To prevent a rear-end incident, always use your turn signals well in advance.  Warn the other drivers when you slow your vehicle by tapping the brake pedal lightly.</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3080486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9A9A9FF2-2117-324A-8F87-82DD2BE4AE7F}"/>
              </a:ext>
            </a:extLst>
          </p:cNvPr>
          <p:cNvSpPr>
            <a:spLocks noGrp="1"/>
          </p:cNvSpPr>
          <p:nvPr>
            <p:ph type="body" sz="quarter" idx="10"/>
          </p:nvPr>
        </p:nvSpPr>
        <p:spPr/>
        <p:txBody>
          <a:bodyPr/>
          <a:lstStyle/>
          <a:p>
            <a:pPr marL="0" indent="0">
              <a:buNone/>
            </a:pPr>
            <a:r>
              <a:rPr lang="en-US" sz="2400" b="1" dirty="0"/>
              <a:t>The information contained herein is not intended as legal advice, is advisory only; provided on an “as is” basis, and to be used solely at the user’s risk. The information is made available without any warranty of any kind and, to the extent allowed by law, Sedgwick disclaims any and all implied warranties and representations.  All procedures and training, whether required by law or not, should be implemented and reviewed by safety and risk management professionals and legal counsel to ensure that all local, state, and federal requirements are satisfied.  Sedgwick disclaims any and all liability that may arise in connection with a user’s use of this information.</a:t>
            </a:r>
            <a:endParaRPr lang="en-US" sz="2400" dirty="0"/>
          </a:p>
          <a:p>
            <a:pPr marL="0" indent="0">
              <a:buNone/>
            </a:pPr>
            <a:endParaRPr lang="en-US" dirty="0"/>
          </a:p>
        </p:txBody>
      </p:sp>
      <p:sp>
        <p:nvSpPr>
          <p:cNvPr id="3" name="Title 2"/>
          <p:cNvSpPr>
            <a:spLocks noGrp="1"/>
          </p:cNvSpPr>
          <p:nvPr>
            <p:ph type="title"/>
          </p:nvPr>
        </p:nvSpPr>
        <p:spPr>
          <a:xfrm>
            <a:off x="1695976" y="219755"/>
            <a:ext cx="8149586" cy="400440"/>
          </a:xfrm>
          <a:prstGeom prst="rect">
            <a:avLst/>
          </a:prstGeom>
        </p:spPr>
        <p:txBody>
          <a:bodyPr/>
          <a:lstStyle/>
          <a:p>
            <a:r>
              <a:rPr lang="en-US" dirty="0"/>
              <a:t>Disclaimer</a:t>
            </a:r>
            <a:endParaRPr lang="en-US" sz="2000" dirty="0">
              <a:effectLst/>
            </a:endParaRPr>
          </a:p>
        </p:txBody>
      </p:sp>
    </p:spTree>
    <p:extLst>
      <p:ext uri="{BB962C8B-B14F-4D97-AF65-F5344CB8AC3E}">
        <p14:creationId xmlns:p14="http://schemas.microsoft.com/office/powerpoint/2010/main" val="34572294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Pedestrians</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0000"/>
              </a:lnSpc>
              <a:spcBef>
                <a:spcPct val="0"/>
              </a:spcBef>
              <a:buClr>
                <a:schemeClr val="tx1"/>
              </a:buClr>
              <a:buNone/>
              <a:defRPr/>
            </a:pPr>
            <a:r>
              <a:rPr lang="en-US" sz="2800" b="1" dirty="0"/>
              <a:t>Stay aware of pedestrians:</a:t>
            </a:r>
          </a:p>
          <a:p>
            <a:pPr>
              <a:lnSpc>
                <a:spcPct val="8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sz="2400" b="1" dirty="0"/>
              <a:t>Pedestrians can disregard signals so just don’t focus on the signals alone.</a:t>
            </a:r>
          </a:p>
          <a:p>
            <a:pPr marL="342900" lvl="1" indent="-342900">
              <a:lnSpc>
                <a:spcPct val="90000"/>
              </a:lnSpc>
              <a:buClrTx/>
              <a:buSzPct val="100000"/>
              <a:buFont typeface="Wingdings" pitchFamily="2" charset="2"/>
              <a:buChar char="§"/>
              <a:defRPr/>
            </a:pPr>
            <a:r>
              <a:rPr lang="en-US" sz="2400" b="1" dirty="0"/>
              <a:t>Don’t force your right-of-way.</a:t>
            </a:r>
          </a:p>
          <a:p>
            <a:pPr marL="342900" lvl="1" indent="-342900">
              <a:lnSpc>
                <a:spcPct val="90000"/>
              </a:lnSpc>
              <a:buClrTx/>
              <a:buSzPct val="100000"/>
              <a:buFont typeface="Wingdings" pitchFamily="2" charset="2"/>
              <a:buChar char="§"/>
              <a:defRPr/>
            </a:pPr>
            <a:r>
              <a:rPr lang="en-US" sz="2400" b="1" dirty="0"/>
              <a:t>Watch for increased pedestrian areas like schools, churches, city streets, malls, shopping areas and playgrounds.</a:t>
            </a:r>
          </a:p>
          <a:p>
            <a:pPr marL="342900" lvl="1" indent="-342900">
              <a:lnSpc>
                <a:spcPct val="90000"/>
              </a:lnSpc>
              <a:buClrTx/>
              <a:buSzPct val="100000"/>
              <a:buFont typeface="Wingdings" pitchFamily="2" charset="2"/>
              <a:buChar char="§"/>
              <a:defRPr/>
            </a:pPr>
            <a:r>
              <a:rPr lang="en-US" sz="2400" b="1" dirty="0"/>
              <a:t>Reduce your speed to increase your control.</a:t>
            </a:r>
          </a:p>
          <a:p>
            <a:pPr marL="342900" lvl="1" indent="-342900">
              <a:lnSpc>
                <a:spcPct val="90000"/>
              </a:lnSpc>
              <a:buClrTx/>
              <a:buSzPct val="100000"/>
              <a:buFont typeface="Wingdings" pitchFamily="2" charset="2"/>
              <a:buChar char="§"/>
              <a:defRPr/>
            </a:pPr>
            <a:r>
              <a:rPr lang="en-US" sz="2400" b="1" dirty="0"/>
              <a:t>Make sure they see you by using eye contact and using light and horn (use horn tactfully).</a:t>
            </a:r>
          </a:p>
          <a:p>
            <a:pPr marL="342900" lvl="1" indent="-342900">
              <a:lnSpc>
                <a:spcPct val="90000"/>
              </a:lnSpc>
              <a:buClrTx/>
              <a:buSzPct val="100000"/>
              <a:buFont typeface="Wingdings" pitchFamily="2" charset="2"/>
              <a:buChar char="§"/>
              <a:defRPr/>
            </a:pPr>
            <a:r>
              <a:rPr lang="en-US" sz="2400" b="1" dirty="0"/>
              <a:t>Check your blind spots!</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18821848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Managing Vehicle Equipment</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0"/>
              </a:spcBef>
              <a:buClr>
                <a:schemeClr val="tx1"/>
              </a:buClr>
              <a:buNone/>
              <a:defRPr/>
            </a:pPr>
            <a:r>
              <a:rPr lang="en-US" altLang="en-US" b="1" dirty="0"/>
              <a:t>Increased speed = more accidents, injuries, and deaths:</a:t>
            </a:r>
          </a:p>
          <a:p>
            <a:pPr>
              <a:lnSpc>
                <a:spcPct val="8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b="1" dirty="0"/>
              <a:t>Slow down when you encounter bad weather, bad road conditions, and heavy traffic.</a:t>
            </a:r>
          </a:p>
          <a:p>
            <a:pPr marL="342900" lvl="1" indent="-342900">
              <a:lnSpc>
                <a:spcPct val="90000"/>
              </a:lnSpc>
              <a:buClrTx/>
              <a:buSzPct val="100000"/>
              <a:buFont typeface="Wingdings" pitchFamily="2" charset="2"/>
              <a:buChar char="§"/>
              <a:defRPr/>
            </a:pPr>
            <a:r>
              <a:rPr lang="en-US" b="1" dirty="0"/>
              <a:t>Maintain a safe distance between your vehicle and others on the road.</a:t>
            </a:r>
          </a:p>
          <a:p>
            <a:pPr marL="342900" lvl="1" indent="-342900">
              <a:lnSpc>
                <a:spcPct val="90000"/>
              </a:lnSpc>
              <a:buClrTx/>
              <a:buSzPct val="100000"/>
              <a:buFont typeface="Wingdings" pitchFamily="2" charset="2"/>
              <a:buChar char="§"/>
              <a:defRPr/>
            </a:pPr>
            <a:r>
              <a:rPr lang="en-US" b="1" dirty="0"/>
              <a:t>Do not allow your vehicle to become boxed in and always leave yourself an escape route.</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19000734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Managing Vehicle Equipment</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altLang="en-US" sz="2400" b="1" dirty="0"/>
              <a:t>Attention to mirrors is required prior to starting your trip:</a:t>
            </a:r>
          </a:p>
          <a:p>
            <a:pPr marL="0" indent="0">
              <a:lnSpc>
                <a:spcPct val="90000"/>
              </a:lnSpc>
              <a:spcBef>
                <a:spcPct val="0"/>
              </a:spcBef>
              <a:buNone/>
              <a:defRPr/>
            </a:pPr>
            <a:endParaRPr lang="en-US" altLang="en-US" sz="1100" dirty="0"/>
          </a:p>
          <a:p>
            <a:pPr marL="342900" lvl="1" indent="-342900">
              <a:lnSpc>
                <a:spcPct val="90000"/>
              </a:lnSpc>
              <a:buClrTx/>
              <a:buSzPct val="100000"/>
              <a:buFont typeface="Wingdings" pitchFamily="2" charset="2"/>
              <a:buChar char="§"/>
              <a:defRPr/>
            </a:pPr>
            <a:r>
              <a:rPr lang="en-US" altLang="en-US" sz="2200" b="1" dirty="0"/>
              <a:t>Position your mirrors so you can see all around your vehicle.</a:t>
            </a:r>
          </a:p>
          <a:p>
            <a:pPr marL="342900" lvl="1" indent="-342900">
              <a:lnSpc>
                <a:spcPct val="90000"/>
              </a:lnSpc>
              <a:buClrTx/>
              <a:buSzPct val="100000"/>
              <a:buFont typeface="Wingdings" pitchFamily="2" charset="2"/>
              <a:buChar char="§"/>
              <a:defRPr/>
            </a:pPr>
            <a:r>
              <a:rPr lang="en-US" altLang="en-US" sz="2200" b="1" dirty="0"/>
              <a:t>Check your mirrors regularly. It’s a good practice to check each mirror every five to seven seconds, before you change lanes, make a turn, or back up the vehicle.</a:t>
            </a:r>
          </a:p>
          <a:p>
            <a:pPr marL="342900" lvl="1" indent="-342900">
              <a:lnSpc>
                <a:spcPct val="90000"/>
              </a:lnSpc>
              <a:buClrTx/>
              <a:buSzPct val="100000"/>
              <a:buFont typeface="Wingdings" pitchFamily="2" charset="2"/>
              <a:buChar char="§"/>
              <a:defRPr/>
            </a:pPr>
            <a:r>
              <a:rPr lang="en-US" altLang="en-US" sz="2200" b="1" dirty="0"/>
              <a:t>Large vehicles may require several types of mirrors to eliminate blind spots. Know where your blind spots are.</a:t>
            </a:r>
            <a:endParaRPr lang="en-US" altLang="en-US" sz="2400" dirty="0"/>
          </a:p>
          <a:p>
            <a:pPr marL="342900" lvl="1" indent="-342900">
              <a:lnSpc>
                <a:spcPct val="90000"/>
              </a:lnSpc>
              <a:buClrTx/>
              <a:buSzPct val="100000"/>
              <a:buFont typeface="Wingdings" pitchFamily="2" charset="2"/>
              <a:buChar char="§"/>
              <a:defRPr/>
            </a:pPr>
            <a:r>
              <a:rPr lang="en-US" altLang="en-US" sz="2200" b="1" dirty="0"/>
              <a:t>Mirrors require cleaning, maintenance, and regular adjustment.   </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17276746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altLang="en-US" sz="2400" b="1" dirty="0"/>
              <a:t>Entrance and exit ramps:</a:t>
            </a:r>
          </a:p>
          <a:p>
            <a:pPr marL="0" indent="0">
              <a:lnSpc>
                <a:spcPct val="90000"/>
              </a:lnSpc>
              <a:spcBef>
                <a:spcPct val="0"/>
              </a:spcBef>
              <a:buNone/>
              <a:defRPr/>
            </a:pPr>
            <a:endParaRPr lang="en-US" altLang="en-US" sz="1100" dirty="0"/>
          </a:p>
          <a:p>
            <a:pPr marL="342900" lvl="1" indent="-342900">
              <a:lnSpc>
                <a:spcPct val="90000"/>
              </a:lnSpc>
              <a:buClrTx/>
              <a:buSzPct val="100000"/>
              <a:buFont typeface="Wingdings" pitchFamily="2" charset="2"/>
              <a:buChar char="§"/>
              <a:defRPr/>
            </a:pPr>
            <a:r>
              <a:rPr lang="en-US" altLang="en-US" sz="2200" b="1" dirty="0"/>
              <a:t>To minimize your risk, signal at least 100 feet before you make a lane change or enter or exit a highway. </a:t>
            </a:r>
          </a:p>
          <a:p>
            <a:pPr marL="342900" lvl="1" indent="-342900">
              <a:lnSpc>
                <a:spcPct val="90000"/>
              </a:lnSpc>
              <a:buClrTx/>
              <a:buSzPct val="100000"/>
              <a:buFont typeface="Wingdings" pitchFamily="2" charset="2"/>
              <a:buChar char="§"/>
              <a:defRPr/>
            </a:pPr>
            <a:r>
              <a:rPr lang="en-US" altLang="en-US" sz="2200" b="1" dirty="0"/>
              <a:t>Merging onto a highway requires you</a:t>
            </a:r>
            <a:br>
              <a:rPr lang="en-US" altLang="en-US" sz="2200" b="1" dirty="0"/>
            </a:br>
            <a:r>
              <a:rPr lang="en-US" altLang="en-US" sz="2200" b="1" dirty="0"/>
              <a:t>to accelerate to reach the speed of </a:t>
            </a:r>
            <a:br>
              <a:rPr lang="en-US" altLang="en-US" sz="2200" b="1" dirty="0"/>
            </a:br>
            <a:r>
              <a:rPr lang="en-US" altLang="en-US" sz="2200" b="1" dirty="0"/>
              <a:t>the traffic into which you plan to merge. </a:t>
            </a:r>
          </a:p>
          <a:p>
            <a:pPr marL="342900" lvl="1" indent="-342900">
              <a:lnSpc>
                <a:spcPct val="90000"/>
              </a:lnSpc>
              <a:buClrTx/>
              <a:buSzPct val="100000"/>
              <a:buFont typeface="Wingdings" pitchFamily="2" charset="2"/>
              <a:buChar char="§"/>
              <a:defRPr/>
            </a:pPr>
            <a:r>
              <a:rPr lang="en-US" altLang="en-US" sz="2200" b="1" dirty="0"/>
              <a:t>Do not force your vehicle into the traffic</a:t>
            </a:r>
            <a:br>
              <a:rPr lang="en-US" altLang="en-US" sz="2200" b="1" dirty="0"/>
            </a:br>
            <a:r>
              <a:rPr lang="en-US" altLang="en-US" sz="2200" b="1" dirty="0"/>
              <a:t>flow. Similarly, adjust your speed before exiting the highway. </a:t>
            </a:r>
          </a:p>
          <a:p>
            <a:pPr marL="342900" lvl="1" indent="-342900">
              <a:lnSpc>
                <a:spcPct val="90000"/>
              </a:lnSpc>
              <a:buClrTx/>
              <a:buSzPct val="100000"/>
              <a:buFont typeface="Wingdings" pitchFamily="2" charset="2"/>
              <a:buChar char="§"/>
              <a:defRPr/>
            </a:pPr>
            <a:r>
              <a:rPr lang="en-US" altLang="en-US" sz="2200" b="1" dirty="0"/>
              <a:t>Plan your trip and know your exits ahead of time.</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7200962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buClr>
                <a:schemeClr val="tx1"/>
              </a:buClr>
              <a:buNone/>
              <a:defRPr/>
            </a:pPr>
            <a:r>
              <a:rPr lang="en-US" sz="2400" b="1" dirty="0"/>
              <a:t>Intersections:</a:t>
            </a:r>
          </a:p>
          <a:p>
            <a:pPr marL="0" indent="0">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sz="2200" b="1" dirty="0"/>
              <a:t>Reduce your speed and scan oncoming and intersecting traffic.  Remember to not rely on other drivers to obey traffic signals.</a:t>
            </a:r>
          </a:p>
          <a:p>
            <a:pPr marL="342900" lvl="1" indent="-342900">
              <a:lnSpc>
                <a:spcPct val="90000"/>
              </a:lnSpc>
              <a:buClrTx/>
              <a:buSzPct val="100000"/>
              <a:buFont typeface="Wingdings" pitchFamily="2" charset="2"/>
              <a:buChar char="§"/>
              <a:defRPr/>
            </a:pPr>
            <a:r>
              <a:rPr lang="en-US" sz="2200" b="1" dirty="0"/>
              <a:t>Expect the unexpected and always use extreme caution.</a:t>
            </a:r>
          </a:p>
          <a:p>
            <a:pPr marL="342900" lvl="1" indent="-342900">
              <a:lnSpc>
                <a:spcPct val="90000"/>
              </a:lnSpc>
              <a:buClrTx/>
              <a:buSzPct val="100000"/>
              <a:buFont typeface="Wingdings" pitchFamily="2" charset="2"/>
              <a:buChar char="§"/>
              <a:defRPr/>
            </a:pPr>
            <a:r>
              <a:rPr lang="en-US" sz="2200" b="1" dirty="0"/>
              <a:t>When in doubt, yield to other vehicles.  Do not force your vehicle into traffic.</a:t>
            </a:r>
          </a:p>
          <a:p>
            <a:pPr marL="342900" lvl="1" indent="-342900">
              <a:lnSpc>
                <a:spcPct val="90000"/>
              </a:lnSpc>
              <a:buClrTx/>
              <a:buSzPct val="100000"/>
              <a:buFont typeface="Wingdings" pitchFamily="2" charset="2"/>
              <a:buChar char="§"/>
              <a:defRPr/>
            </a:pPr>
            <a:r>
              <a:rPr lang="en-US" sz="2200" b="1" dirty="0"/>
              <a:t>Be aware of the limits of your vehicle. Allow for slow acceleration when driving a slow or heavy vehicle.</a:t>
            </a:r>
          </a:p>
          <a:p>
            <a:pPr marL="342900" lvl="1" indent="-342900">
              <a:lnSpc>
                <a:spcPct val="90000"/>
              </a:lnSpc>
              <a:buClrTx/>
              <a:buSzPct val="100000"/>
              <a:buFont typeface="Wingdings" pitchFamily="2" charset="2"/>
              <a:buChar char="§"/>
              <a:defRPr/>
            </a:pPr>
            <a:r>
              <a:rPr lang="en-US" sz="2200" b="1" dirty="0"/>
              <a:t>More accidents happen in intersections than on straight roads.</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41164292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175" indent="-3175">
              <a:lnSpc>
                <a:spcPct val="90000"/>
              </a:lnSpc>
              <a:spcBef>
                <a:spcPct val="0"/>
              </a:spcBef>
              <a:buClr>
                <a:schemeClr val="tx1"/>
              </a:buClr>
              <a:buNone/>
              <a:defRPr/>
            </a:pPr>
            <a:r>
              <a:rPr lang="en-US" b="1" dirty="0"/>
              <a:t>Establish a safe following distance:</a:t>
            </a:r>
          </a:p>
          <a:p>
            <a:pPr marL="0" indent="0">
              <a:lnSpc>
                <a:spcPct val="90000"/>
              </a:lnSpc>
              <a:spcBef>
                <a:spcPct val="0"/>
              </a:spcBef>
              <a:buClr>
                <a:schemeClr val="tx1"/>
              </a:buClr>
              <a:buNone/>
              <a:defRPr/>
            </a:pPr>
            <a:endParaRPr lang="en-US" sz="1100" dirty="0"/>
          </a:p>
          <a:p>
            <a:pPr marL="0" lvl="1" indent="0">
              <a:lnSpc>
                <a:spcPct val="90000"/>
              </a:lnSpc>
              <a:buClrTx/>
              <a:buSzPct val="100000"/>
              <a:buNone/>
              <a:defRPr/>
            </a:pPr>
            <a:r>
              <a:rPr lang="en-US" b="1" dirty="0"/>
              <a:t>Choose a method to establish a safe following distance for your vehicle. There are a couple of easy ways to do this. </a:t>
            </a:r>
          </a:p>
          <a:p>
            <a:pPr marL="3175" indent="-3175">
              <a:lnSpc>
                <a:spcPct val="90000"/>
              </a:lnSpc>
              <a:spcBef>
                <a:spcPct val="0"/>
              </a:spcBef>
              <a:buClr>
                <a:schemeClr val="tx1"/>
              </a:buClr>
              <a:buNone/>
              <a:defRPr/>
            </a:pPr>
            <a:endParaRPr lang="en-US" sz="1100" b="1" dirty="0"/>
          </a:p>
          <a:p>
            <a:pPr marL="3175" indent="-3175">
              <a:lnSpc>
                <a:spcPct val="90000"/>
              </a:lnSpc>
              <a:spcBef>
                <a:spcPct val="0"/>
              </a:spcBef>
              <a:buClr>
                <a:schemeClr val="tx1"/>
              </a:buClr>
              <a:buNone/>
              <a:defRPr/>
            </a:pPr>
            <a:r>
              <a:rPr lang="en-US" b="1" dirty="0"/>
              <a:t>First is the “Distance Method”:</a:t>
            </a:r>
            <a:endParaRPr lang="en-US" dirty="0"/>
          </a:p>
          <a:p>
            <a:pPr marL="342900" lvl="1" indent="-342900">
              <a:lnSpc>
                <a:spcPct val="90000"/>
              </a:lnSpc>
              <a:buClrTx/>
              <a:buSzPct val="100000"/>
              <a:buFont typeface="Wingdings" pitchFamily="2" charset="2"/>
              <a:buChar char="§"/>
              <a:defRPr/>
            </a:pPr>
            <a:r>
              <a:rPr lang="en-US" b="1" dirty="0"/>
              <a:t>Maintain a distance of one car-length for every 10 mph of vehicle speed. </a:t>
            </a:r>
            <a:endParaRPr lang="en-US" sz="3200" dirty="0"/>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13728601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175" indent="-3175">
              <a:lnSpc>
                <a:spcPct val="90000"/>
              </a:lnSpc>
              <a:spcBef>
                <a:spcPct val="0"/>
              </a:spcBef>
              <a:buClr>
                <a:schemeClr val="tx1"/>
              </a:buClr>
              <a:buNone/>
              <a:defRPr/>
            </a:pPr>
            <a:r>
              <a:rPr lang="en-US" sz="2800" b="1" dirty="0"/>
              <a:t>Establish a safe following distance:</a:t>
            </a:r>
          </a:p>
          <a:p>
            <a:pPr marL="0" indent="0">
              <a:lnSpc>
                <a:spcPct val="90000"/>
              </a:lnSpc>
              <a:spcBef>
                <a:spcPct val="0"/>
              </a:spcBef>
              <a:buClr>
                <a:schemeClr val="tx1"/>
              </a:buClr>
              <a:buNone/>
              <a:defRPr/>
            </a:pPr>
            <a:endParaRPr lang="en-US" sz="1100" dirty="0"/>
          </a:p>
          <a:p>
            <a:pPr marL="3175" indent="-3175">
              <a:lnSpc>
                <a:spcPct val="90000"/>
              </a:lnSpc>
              <a:spcBef>
                <a:spcPct val="0"/>
              </a:spcBef>
              <a:buClr>
                <a:schemeClr val="tx1"/>
              </a:buClr>
              <a:buNone/>
              <a:defRPr/>
            </a:pPr>
            <a:r>
              <a:rPr lang="en-US" sz="2800" b="1" dirty="0"/>
              <a:t>Second is the “Time Method”:</a:t>
            </a:r>
            <a:endParaRPr lang="en-US" sz="2800" dirty="0"/>
          </a:p>
          <a:p>
            <a:pPr marL="342900" lvl="1" indent="-342900">
              <a:lnSpc>
                <a:spcPct val="90000"/>
              </a:lnSpc>
              <a:buClrTx/>
              <a:buSzPct val="100000"/>
              <a:buFont typeface="Wingdings" pitchFamily="2" charset="2"/>
              <a:buChar char="§"/>
              <a:defRPr/>
            </a:pPr>
            <a:r>
              <a:rPr lang="en-US" sz="2400" b="1" dirty="0"/>
              <a:t>Count the seconds between the moment the vehicle in front of you passes a fixed object, such as a milepost, and the moment you pass the same object.</a:t>
            </a:r>
          </a:p>
          <a:p>
            <a:pPr marL="342900" lvl="1" indent="-342900">
              <a:lnSpc>
                <a:spcPct val="90000"/>
              </a:lnSpc>
              <a:buClrTx/>
              <a:buSzPct val="100000"/>
              <a:buFont typeface="Wingdings" pitchFamily="2" charset="2"/>
              <a:buChar char="§"/>
              <a:defRPr/>
            </a:pPr>
            <a:r>
              <a:rPr lang="en-US" sz="2400" b="1" dirty="0"/>
              <a:t>Cars:  Allow a four-second interval between the vehicle in front of you and your car. </a:t>
            </a:r>
          </a:p>
          <a:p>
            <a:pPr marL="342900" lvl="1" indent="-342900">
              <a:lnSpc>
                <a:spcPct val="90000"/>
              </a:lnSpc>
              <a:buClrTx/>
              <a:buSzPct val="100000"/>
              <a:buFont typeface="Wingdings" pitchFamily="2" charset="2"/>
              <a:buChar char="§"/>
              <a:defRPr/>
            </a:pPr>
            <a:r>
              <a:rPr lang="en-US" sz="2400" b="1" dirty="0"/>
              <a:t>Trucks:  Allow seven seconds between vehicles.</a:t>
            </a:r>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4822572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175" indent="-3175">
              <a:lnSpc>
                <a:spcPct val="90000"/>
              </a:lnSpc>
              <a:spcBef>
                <a:spcPct val="0"/>
              </a:spcBef>
              <a:buClr>
                <a:schemeClr val="tx1"/>
              </a:buClr>
              <a:buNone/>
              <a:defRPr/>
            </a:pPr>
            <a:r>
              <a:rPr lang="en-US" sz="2800" b="1" dirty="0"/>
              <a:t>Establish a safe following distance (continued):</a:t>
            </a:r>
          </a:p>
          <a:p>
            <a:pPr marL="3175" indent="-3175">
              <a:lnSpc>
                <a:spcPct val="90000"/>
              </a:lnSpc>
              <a:spcBef>
                <a:spcPct val="0"/>
              </a:spcBef>
              <a:buClr>
                <a:schemeClr val="tx1"/>
              </a:buClr>
              <a:buNone/>
              <a:defRPr/>
            </a:pPr>
            <a:endParaRPr lang="en-US" sz="1100" b="1" dirty="0"/>
          </a:p>
          <a:p>
            <a:pPr marL="342900" lvl="1" indent="-342900">
              <a:lnSpc>
                <a:spcPct val="90000"/>
              </a:lnSpc>
              <a:buClrTx/>
              <a:buSzPct val="100000"/>
              <a:buFont typeface="Wingdings" pitchFamily="2" charset="2"/>
              <a:buChar char="§"/>
              <a:defRPr/>
            </a:pPr>
            <a:r>
              <a:rPr lang="en-US" sz="2400" b="1" dirty="0"/>
              <a:t>Increase your following distance to match the driving conditions.</a:t>
            </a:r>
          </a:p>
          <a:p>
            <a:pPr marL="342900" lvl="1" indent="-342900">
              <a:lnSpc>
                <a:spcPct val="90000"/>
              </a:lnSpc>
              <a:buClrTx/>
              <a:buSzPct val="100000"/>
              <a:buFont typeface="Wingdings" pitchFamily="2" charset="2"/>
              <a:buChar char="§"/>
              <a:defRPr/>
            </a:pPr>
            <a:r>
              <a:rPr lang="en-US" sz="2400" b="1" dirty="0"/>
              <a:t>Increase your following distance and decrease your speed at night and when the road is wet or icy, or when you encounter fog, dust, smoke, or otherwise poor visibility condition.  </a:t>
            </a:r>
          </a:p>
          <a:p>
            <a:pPr marL="342900" lvl="1" indent="-342900">
              <a:lnSpc>
                <a:spcPct val="90000"/>
              </a:lnSpc>
              <a:buClrTx/>
              <a:buSzPct val="100000"/>
              <a:buFont typeface="Wingdings" pitchFamily="2" charset="2"/>
              <a:buChar char="§"/>
              <a:defRPr/>
            </a:pPr>
            <a:r>
              <a:rPr lang="en-US" sz="2400" b="1" dirty="0"/>
              <a:t>Scan ahead for changing traffic and road conditions and adjust your following distance accordingly. </a:t>
            </a:r>
          </a:p>
          <a:p>
            <a:pPr marL="342900" lvl="1" indent="-342900">
              <a:lnSpc>
                <a:spcPct val="90000"/>
              </a:lnSpc>
              <a:buClrTx/>
              <a:buSzPct val="100000"/>
              <a:buFont typeface="Wingdings" pitchFamily="2" charset="2"/>
              <a:buChar char="§"/>
              <a:defRPr/>
            </a:pPr>
            <a:r>
              <a:rPr lang="en-US" sz="2400" b="1" dirty="0"/>
              <a:t>Avoid bumper to bumper driving.</a:t>
            </a:r>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33509251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sz="2400" b="1" dirty="0"/>
              <a:t>Stopping distance:</a:t>
            </a:r>
          </a:p>
          <a:p>
            <a:pPr>
              <a:lnSpc>
                <a:spcPct val="90000"/>
              </a:lnSpc>
              <a:spcBef>
                <a:spcPct val="0"/>
              </a:spcBef>
              <a:buNone/>
              <a:defRPr/>
            </a:pPr>
            <a:endParaRPr lang="en-US" sz="1100" b="1" dirty="0"/>
          </a:p>
          <a:p>
            <a:pPr marL="0" indent="0">
              <a:lnSpc>
                <a:spcPct val="90000"/>
              </a:lnSpc>
              <a:spcBef>
                <a:spcPct val="0"/>
              </a:spcBef>
              <a:buNone/>
              <a:defRPr/>
            </a:pPr>
            <a:r>
              <a:rPr lang="en-US" sz="2400" b="1" dirty="0"/>
              <a:t>The first rule for an escape route is having enough time to stop safely.</a:t>
            </a:r>
          </a:p>
          <a:p>
            <a:pPr marL="0" indent="0">
              <a:lnSpc>
                <a:spcPct val="90000"/>
              </a:lnSpc>
              <a:spcBef>
                <a:spcPct val="0"/>
              </a:spcBef>
              <a:buNone/>
              <a:defRPr/>
            </a:pPr>
            <a:endParaRPr lang="en-US" sz="1100" dirty="0"/>
          </a:p>
          <a:p>
            <a:pPr marL="0" indent="0">
              <a:lnSpc>
                <a:spcPct val="90000"/>
              </a:lnSpc>
              <a:spcBef>
                <a:spcPct val="0"/>
              </a:spcBef>
              <a:buNone/>
              <a:defRPr/>
            </a:pPr>
            <a:r>
              <a:rPr lang="en-US" sz="2400" b="1" dirty="0"/>
              <a:t>The average driver takes about .75 seconds to perceive that a stop is required, and .75 seconds to react and move their foot from the accelerator to the brake. that’s 1.5 total seconds just to get their foot to the brake.  During that time, the vehicle’s speed has not changed and it’s closer to danger.</a:t>
            </a:r>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7380848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b="1" dirty="0"/>
              <a:t>Stopping distance:</a:t>
            </a:r>
          </a:p>
          <a:p>
            <a:pPr>
              <a:lnSpc>
                <a:spcPct val="90000"/>
              </a:lnSpc>
              <a:spcBef>
                <a:spcPct val="0"/>
              </a:spcBef>
              <a:buNone/>
              <a:defRPr/>
            </a:pPr>
            <a:endParaRPr lang="en-US" sz="1100" dirty="0"/>
          </a:p>
          <a:p>
            <a:pPr>
              <a:lnSpc>
                <a:spcPct val="90000"/>
              </a:lnSpc>
              <a:spcBef>
                <a:spcPct val="0"/>
              </a:spcBef>
              <a:buNone/>
              <a:defRPr/>
            </a:pPr>
            <a:r>
              <a:rPr lang="en-US" sz="2800" b="1" dirty="0"/>
              <a:t>Remember stop time is determined by three factors:</a:t>
            </a:r>
          </a:p>
          <a:p>
            <a:pPr>
              <a:lnSpc>
                <a:spcPct val="90000"/>
              </a:lnSpc>
              <a:spcBef>
                <a:spcPct val="0"/>
              </a:spcBef>
              <a:buNone/>
              <a:defRPr/>
            </a:pPr>
            <a:endParaRPr lang="en-US" sz="1100" b="1" dirty="0"/>
          </a:p>
          <a:p>
            <a:pPr marL="342900" lvl="1" indent="-342900">
              <a:lnSpc>
                <a:spcPct val="90000"/>
              </a:lnSpc>
              <a:buClrTx/>
              <a:buSzPct val="100000"/>
              <a:buFont typeface="Wingdings" pitchFamily="2" charset="2"/>
              <a:buChar char="§"/>
              <a:defRPr/>
            </a:pPr>
            <a:r>
              <a:rPr lang="en-US" b="1" dirty="0"/>
              <a:t>The time it takes for you to recognize the need to stop</a:t>
            </a:r>
          </a:p>
          <a:p>
            <a:pPr marL="342900" lvl="1" indent="-342900">
              <a:lnSpc>
                <a:spcPct val="90000"/>
              </a:lnSpc>
              <a:buClrTx/>
              <a:buSzPct val="100000"/>
              <a:buFont typeface="Wingdings" pitchFamily="2" charset="2"/>
              <a:buChar char="§"/>
              <a:defRPr/>
            </a:pPr>
            <a:r>
              <a:rPr lang="en-US" b="1" dirty="0"/>
              <a:t>Your body’s ability to react quickly</a:t>
            </a:r>
          </a:p>
          <a:p>
            <a:pPr marL="342900" lvl="1" indent="-342900">
              <a:lnSpc>
                <a:spcPct val="90000"/>
              </a:lnSpc>
              <a:buClrTx/>
              <a:buSzPct val="100000"/>
              <a:buFont typeface="Wingdings" pitchFamily="2" charset="2"/>
              <a:buChar char="§"/>
              <a:defRPr/>
            </a:pPr>
            <a:r>
              <a:rPr lang="en-US" b="1" dirty="0"/>
              <a:t>And, your vehicle’s stopping time</a:t>
            </a:r>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3531146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Course Outline – Driver Safety</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ClrTx/>
              <a:buSzPct val="100000"/>
              <a:buFont typeface="Arial" charset="0"/>
              <a:buAutoNum type="arabicPeriod"/>
            </a:pPr>
            <a:r>
              <a:rPr lang="en-US" altLang="en-US" sz="2400" b="1" dirty="0"/>
              <a:t>Introduction – Why Do the Training?</a:t>
            </a:r>
          </a:p>
          <a:p>
            <a:pPr marL="457200" indent="-457200">
              <a:buClrTx/>
              <a:buSzPct val="100000"/>
              <a:buFont typeface="Arial" charset="0"/>
              <a:buAutoNum type="arabicPeriod"/>
            </a:pPr>
            <a:r>
              <a:rPr lang="en-US" altLang="en-US" sz="2400" b="1" dirty="0"/>
              <a:t>Critical Elements of an Effective Safety Program</a:t>
            </a:r>
          </a:p>
          <a:p>
            <a:pPr marL="457200" indent="-457200">
              <a:buClrTx/>
              <a:buSzPct val="100000"/>
              <a:buFont typeface="Arial" charset="0"/>
              <a:buAutoNum type="arabicPeriod"/>
            </a:pPr>
            <a:r>
              <a:rPr lang="en-US" altLang="en-US" sz="2400" b="1" dirty="0"/>
              <a:t>What Does it Take to Be Safe?</a:t>
            </a:r>
          </a:p>
          <a:p>
            <a:pPr marL="457200" indent="-457200">
              <a:buClrTx/>
              <a:buSzPct val="100000"/>
              <a:buFont typeface="Arial" charset="0"/>
              <a:buAutoNum type="arabicPeriod"/>
            </a:pPr>
            <a:r>
              <a:rPr lang="en-US" altLang="en-US" sz="2400" b="1" dirty="0"/>
              <a:t>Defensive Driving</a:t>
            </a:r>
          </a:p>
          <a:p>
            <a:pPr marL="457200" indent="-457200">
              <a:buClrTx/>
              <a:buSzPct val="100000"/>
              <a:buFont typeface="Arial" charset="0"/>
              <a:buAutoNum type="arabicPeriod"/>
            </a:pPr>
            <a:r>
              <a:rPr lang="en-US" altLang="en-US" sz="2400" b="1" dirty="0"/>
              <a:t>Pedestrians</a:t>
            </a:r>
          </a:p>
          <a:p>
            <a:pPr marL="457200" indent="-457200">
              <a:buClrTx/>
              <a:buSzPct val="100000"/>
              <a:buFont typeface="Arial" charset="0"/>
              <a:buAutoNum type="arabicPeriod"/>
            </a:pPr>
            <a:r>
              <a:rPr lang="en-US" altLang="en-US" sz="2400" b="1" dirty="0"/>
              <a:t>Managing Vehicle Equipment</a:t>
            </a:r>
          </a:p>
          <a:p>
            <a:pPr marL="457200" indent="-457200">
              <a:buClrTx/>
              <a:buSzPct val="100000"/>
              <a:buFont typeface="Arial" charset="0"/>
              <a:buAutoNum type="arabicPeriod"/>
            </a:pPr>
            <a:r>
              <a:rPr lang="en-US" altLang="en-US" sz="2400" b="1" dirty="0"/>
              <a:t>Rules of the Road</a:t>
            </a:r>
          </a:p>
          <a:p>
            <a:pPr marL="457200" indent="-457200">
              <a:buClrTx/>
              <a:buSzPct val="100000"/>
              <a:buFont typeface="Arial" charset="0"/>
              <a:buAutoNum type="arabicPeriod"/>
            </a:pPr>
            <a:r>
              <a:rPr lang="en-US" altLang="en-US" sz="2400" b="1" dirty="0"/>
              <a:t>Summary</a:t>
            </a:r>
          </a:p>
        </p:txBody>
      </p:sp>
    </p:spTree>
    <p:extLst>
      <p:ext uri="{BB962C8B-B14F-4D97-AF65-F5344CB8AC3E}">
        <p14:creationId xmlns:p14="http://schemas.microsoft.com/office/powerpoint/2010/main" val="39142127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nSpc>
                <a:spcPct val="90000"/>
              </a:lnSpc>
              <a:spcBef>
                <a:spcPct val="0"/>
              </a:spcBef>
              <a:buNone/>
              <a:defRPr/>
            </a:pPr>
            <a:r>
              <a:rPr lang="en-US" altLang="en-US" sz="2400" b="1" dirty="0"/>
              <a:t>In addition to the previous three factors, you need to allow a Safety Cushion. To determine a safe following distance.</a:t>
            </a:r>
          </a:p>
          <a:p>
            <a:pPr>
              <a:lnSpc>
                <a:spcPct val="90000"/>
              </a:lnSpc>
              <a:spcBef>
                <a:spcPct val="0"/>
              </a:spcBef>
              <a:buNone/>
              <a:defRPr/>
            </a:pPr>
            <a:endParaRPr lang="en-US" altLang="en-US" sz="1100" dirty="0"/>
          </a:p>
          <a:p>
            <a:pPr lvl="1">
              <a:lnSpc>
                <a:spcPct val="90000"/>
              </a:lnSpc>
              <a:spcBef>
                <a:spcPct val="0"/>
              </a:spcBef>
              <a:buNone/>
              <a:defRPr/>
            </a:pPr>
            <a:r>
              <a:rPr lang="en-US" altLang="en-US" sz="2000" dirty="0"/>
              <a:t>   </a:t>
            </a:r>
            <a:r>
              <a:rPr lang="en-US" altLang="en-US" sz="2000" b="1" dirty="0"/>
              <a:t>Perception time</a:t>
            </a:r>
          </a:p>
          <a:p>
            <a:pPr lvl="1">
              <a:lnSpc>
                <a:spcPct val="90000"/>
              </a:lnSpc>
              <a:spcBef>
                <a:spcPct val="0"/>
              </a:spcBef>
              <a:buNone/>
              <a:defRPr/>
            </a:pPr>
            <a:r>
              <a:rPr lang="en-US" altLang="en-US" sz="2000" b="1" dirty="0"/>
              <a:t>+ Reaction time</a:t>
            </a:r>
          </a:p>
          <a:p>
            <a:pPr lvl="1">
              <a:lnSpc>
                <a:spcPct val="90000"/>
              </a:lnSpc>
              <a:spcBef>
                <a:spcPct val="0"/>
              </a:spcBef>
              <a:buNone/>
              <a:defRPr/>
            </a:pPr>
            <a:r>
              <a:rPr lang="en-US" altLang="en-US" sz="2000" b="1" dirty="0"/>
              <a:t>+ Stopping time	</a:t>
            </a:r>
          </a:p>
          <a:p>
            <a:pPr lvl="1">
              <a:lnSpc>
                <a:spcPct val="90000"/>
              </a:lnSpc>
              <a:spcBef>
                <a:spcPct val="0"/>
              </a:spcBef>
              <a:buNone/>
              <a:defRPr/>
            </a:pPr>
            <a:r>
              <a:rPr lang="en-US" altLang="en-US" sz="2000" b="1" dirty="0"/>
              <a:t>+ Safety cushion</a:t>
            </a:r>
          </a:p>
          <a:p>
            <a:pPr lvl="1">
              <a:lnSpc>
                <a:spcPct val="90000"/>
              </a:lnSpc>
              <a:spcBef>
                <a:spcPct val="0"/>
              </a:spcBef>
              <a:buNone/>
              <a:defRPr/>
            </a:pPr>
            <a:r>
              <a:rPr lang="en-US" altLang="en-US" sz="2000" b="1" dirty="0"/>
              <a:t>= Following Distance</a:t>
            </a:r>
          </a:p>
          <a:p>
            <a:pPr>
              <a:lnSpc>
                <a:spcPct val="90000"/>
              </a:lnSpc>
              <a:spcBef>
                <a:spcPct val="0"/>
              </a:spcBef>
              <a:buNone/>
              <a:defRPr/>
            </a:pPr>
            <a:endParaRPr lang="en-US" altLang="en-US" sz="1100" dirty="0"/>
          </a:p>
          <a:p>
            <a:pPr indent="0">
              <a:lnSpc>
                <a:spcPct val="90000"/>
              </a:lnSpc>
              <a:spcBef>
                <a:spcPct val="0"/>
              </a:spcBef>
              <a:buNone/>
              <a:defRPr/>
            </a:pPr>
            <a:r>
              <a:rPr lang="en-US" altLang="en-US" sz="2400" b="1" dirty="0"/>
              <a:t>Having enough time to stop in a sudden emergency situation requires planning. Leave yourself enough time to carry out</a:t>
            </a:r>
          </a:p>
          <a:p>
            <a:pPr indent="0">
              <a:lnSpc>
                <a:spcPct val="90000"/>
              </a:lnSpc>
              <a:spcBef>
                <a:spcPct val="0"/>
              </a:spcBef>
              <a:buNone/>
              <a:defRPr/>
            </a:pPr>
            <a:r>
              <a:rPr lang="en-US" altLang="en-US" sz="2400" b="1" dirty="0"/>
              <a:t>all three parts of the stop.</a:t>
            </a:r>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445856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nSpc>
                <a:spcPct val="90000"/>
              </a:lnSpc>
              <a:spcBef>
                <a:spcPct val="0"/>
              </a:spcBef>
              <a:buNone/>
              <a:defRPr/>
            </a:pPr>
            <a:r>
              <a:rPr lang="en-US" altLang="en-US" sz="2200" b="1" dirty="0"/>
              <a:t>Your vehicle’s stopping time and distance depend on: </a:t>
            </a:r>
          </a:p>
          <a:p>
            <a:pPr indent="0">
              <a:lnSpc>
                <a:spcPct val="90000"/>
              </a:lnSpc>
              <a:spcBef>
                <a:spcPct val="0"/>
              </a:spcBef>
              <a:buNone/>
              <a:defRPr/>
            </a:pPr>
            <a:endParaRPr lang="en-US" altLang="en-US" sz="1100" b="1" dirty="0"/>
          </a:p>
          <a:p>
            <a:pPr marL="342900" lvl="1" indent="-342900">
              <a:lnSpc>
                <a:spcPct val="90000"/>
              </a:lnSpc>
              <a:buClrTx/>
              <a:buSzPct val="100000"/>
              <a:buFont typeface="Wingdings" pitchFamily="2" charset="2"/>
              <a:buChar char="§"/>
              <a:defRPr/>
            </a:pPr>
            <a:r>
              <a:rPr lang="en-US" altLang="en-US" sz="2200" b="1" dirty="0"/>
              <a:t>The vehicle’s tires and brakes (type and condition) </a:t>
            </a:r>
          </a:p>
          <a:p>
            <a:pPr marL="342900" lvl="1" indent="-342900">
              <a:lnSpc>
                <a:spcPct val="90000"/>
              </a:lnSpc>
              <a:buClrTx/>
              <a:buSzPct val="100000"/>
              <a:buFont typeface="Wingdings" pitchFamily="2" charset="2"/>
              <a:buChar char="§"/>
              <a:defRPr/>
            </a:pPr>
            <a:r>
              <a:rPr lang="en-US" altLang="en-US" sz="2200" b="1" dirty="0"/>
              <a:t>The vehicle’s weight (heavier = longer stopping distance)</a:t>
            </a:r>
          </a:p>
          <a:p>
            <a:pPr marL="342900" lvl="1" indent="-342900">
              <a:lnSpc>
                <a:spcPct val="90000"/>
              </a:lnSpc>
              <a:buClrTx/>
              <a:buSzPct val="100000"/>
              <a:buFont typeface="Wingdings" pitchFamily="2" charset="2"/>
              <a:buChar char="§"/>
              <a:defRPr/>
            </a:pPr>
            <a:r>
              <a:rPr lang="en-US" altLang="en-US" sz="2200" b="1" dirty="0"/>
              <a:t>Any foreign material on the roadway that may affect tire traction</a:t>
            </a:r>
          </a:p>
          <a:p>
            <a:pPr marL="342900" lvl="1" indent="-342900">
              <a:lnSpc>
                <a:spcPct val="90000"/>
              </a:lnSpc>
              <a:buClrTx/>
              <a:buSzPct val="100000"/>
              <a:buFont typeface="Wingdings" pitchFamily="2" charset="2"/>
              <a:buChar char="§"/>
              <a:defRPr/>
            </a:pPr>
            <a:r>
              <a:rPr lang="en-US" altLang="en-US" sz="2200" b="1" dirty="0"/>
              <a:t>The speed at which you’re traveling</a:t>
            </a:r>
          </a:p>
          <a:p>
            <a:pPr marL="342900" lvl="1" indent="-342900">
              <a:lnSpc>
                <a:spcPct val="90000"/>
              </a:lnSpc>
              <a:buClrTx/>
              <a:buSzPct val="100000"/>
              <a:buFont typeface="Wingdings" pitchFamily="2" charset="2"/>
              <a:buChar char="§"/>
              <a:defRPr/>
            </a:pPr>
            <a:r>
              <a:rPr lang="en-US" altLang="en-US" sz="2200" b="1" dirty="0"/>
              <a:t>The texture and temperature of the road</a:t>
            </a:r>
          </a:p>
          <a:p>
            <a:pPr marL="342900" lvl="1" indent="-342900">
              <a:lnSpc>
                <a:spcPct val="90000"/>
              </a:lnSpc>
              <a:buClrTx/>
              <a:buSzPct val="100000"/>
              <a:buFont typeface="Wingdings" pitchFamily="2" charset="2"/>
              <a:buChar char="§"/>
              <a:defRPr/>
            </a:pPr>
            <a:r>
              <a:rPr lang="en-US" altLang="en-US" sz="2200" b="1" dirty="0"/>
              <a:t>The weather (dry, icy, or wet)</a:t>
            </a:r>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34272737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nSpc>
                <a:spcPct val="90000"/>
              </a:lnSpc>
              <a:spcBef>
                <a:spcPct val="0"/>
              </a:spcBef>
              <a:buNone/>
              <a:defRPr/>
            </a:pPr>
            <a:r>
              <a:rPr lang="en-US" altLang="en-US" sz="2200" b="1" dirty="0"/>
              <a:t>Adjust your following and braking distances accordingly:</a:t>
            </a:r>
          </a:p>
          <a:p>
            <a:pPr marL="0" indent="0">
              <a:lnSpc>
                <a:spcPct val="90000"/>
              </a:lnSpc>
              <a:spcBef>
                <a:spcPct val="0"/>
              </a:spcBef>
              <a:buClr>
                <a:schemeClr val="tx1"/>
              </a:buClr>
              <a:buNone/>
              <a:defRPr/>
            </a:pPr>
            <a:endParaRPr lang="en-US" altLang="en-US" sz="1100" dirty="0"/>
          </a:p>
          <a:p>
            <a:pPr marL="342900" lvl="1" indent="-342900">
              <a:lnSpc>
                <a:spcPct val="90000"/>
              </a:lnSpc>
              <a:buClrTx/>
              <a:buSzPct val="100000"/>
              <a:buFont typeface="Wingdings" pitchFamily="2" charset="2"/>
              <a:buChar char="§"/>
              <a:defRPr/>
            </a:pPr>
            <a:r>
              <a:rPr lang="en-US" altLang="en-US" sz="2200" b="1" dirty="0"/>
              <a:t>Be aware of how different loads affect the responsiveness of your vehicle. </a:t>
            </a:r>
          </a:p>
          <a:p>
            <a:pPr marL="342900" lvl="1" indent="-342900">
              <a:lnSpc>
                <a:spcPct val="90000"/>
              </a:lnSpc>
              <a:buClrTx/>
              <a:buSzPct val="100000"/>
              <a:buFont typeface="Wingdings" pitchFamily="2" charset="2"/>
              <a:buChar char="§"/>
              <a:defRPr/>
            </a:pPr>
            <a:r>
              <a:rPr lang="en-US" altLang="en-US" sz="2200" b="1" dirty="0"/>
              <a:t>Compensate for different loads, understanding that the center of gravity and the feel and function of the brakes change. </a:t>
            </a:r>
          </a:p>
          <a:p>
            <a:pPr marL="342900" lvl="1" indent="-342900">
              <a:lnSpc>
                <a:spcPct val="90000"/>
              </a:lnSpc>
              <a:buClrTx/>
              <a:buSzPct val="100000"/>
              <a:buFont typeface="Wingdings" pitchFamily="2" charset="2"/>
              <a:buChar char="§"/>
              <a:defRPr/>
            </a:pPr>
            <a:r>
              <a:rPr lang="en-US" altLang="en-US" sz="2200" b="1" dirty="0"/>
              <a:t>Bad weather can increase vehicle sensitivity, particularly pavement in windy, icy, or wet conditions. Look at trees, rain, flying debris, etc. for indications of wind direction and strength.</a:t>
            </a:r>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6376154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b="1" dirty="0"/>
              <a:t>Plan an escape route:</a:t>
            </a:r>
          </a:p>
          <a:p>
            <a:pPr>
              <a:lnSpc>
                <a:spcPct val="90000"/>
              </a:lnSpc>
              <a:spcBef>
                <a:spcPct val="0"/>
              </a:spcBef>
              <a:buNone/>
              <a:defRPr/>
            </a:pPr>
            <a:endParaRPr lang="en-US" sz="1100" b="1" dirty="0"/>
          </a:p>
          <a:p>
            <a:pPr marL="342900" lvl="1" indent="-342900">
              <a:lnSpc>
                <a:spcPct val="90000"/>
              </a:lnSpc>
              <a:buClrTx/>
              <a:buSzPct val="100000"/>
              <a:buFont typeface="Wingdings" pitchFamily="2" charset="2"/>
              <a:buChar char="§"/>
              <a:defRPr/>
            </a:pPr>
            <a:r>
              <a:rPr lang="en-US" b="1" dirty="0"/>
              <a:t>Its much easier to be quick and decisive when you ‘ve planned an escape path, and a safe alternative decision is open to you.</a:t>
            </a:r>
          </a:p>
          <a:p>
            <a:pPr marL="342900" lvl="1" indent="-342900">
              <a:lnSpc>
                <a:spcPct val="90000"/>
              </a:lnSpc>
              <a:buClrTx/>
              <a:buSzPct val="100000"/>
              <a:buFont typeface="Wingdings" pitchFamily="2" charset="2"/>
              <a:buChar char="§"/>
              <a:defRPr/>
            </a:pPr>
            <a:r>
              <a:rPr lang="en-US" b="1" dirty="0"/>
              <a:t>Maintaining an adequate following distance gives you time to react safely and appropriately if conditions or circumstances change.</a:t>
            </a:r>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4582734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sz="2800" b="1" dirty="0"/>
              <a:t>Plan an escape route (continued):</a:t>
            </a:r>
          </a:p>
          <a:p>
            <a:pPr marL="3175" indent="-3175">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sz="2400" b="1" dirty="0"/>
              <a:t>Maintain adequate following distance:  Always leave enough space to stop and evaluate your position in traffic continuously.</a:t>
            </a:r>
          </a:p>
          <a:p>
            <a:pPr marL="342900" lvl="1" indent="-342900">
              <a:lnSpc>
                <a:spcPct val="90000"/>
              </a:lnSpc>
              <a:buClrTx/>
              <a:buSzPct val="100000"/>
              <a:buFont typeface="Wingdings" pitchFamily="2" charset="2"/>
              <a:buChar char="§"/>
              <a:defRPr/>
            </a:pPr>
            <a:r>
              <a:rPr lang="en-US" sz="2400" b="1" dirty="0"/>
              <a:t>Be prepared to yield:  Learn to spot traps like blind intersections.  Be observant even if you have the green light and go into the intersection with your foot off the gas pedal and placed over the brake.</a:t>
            </a:r>
          </a:p>
          <a:p>
            <a:pPr marL="342900" lvl="1" indent="-342900">
              <a:lnSpc>
                <a:spcPct val="90000"/>
              </a:lnSpc>
              <a:buClrTx/>
              <a:buSzPct val="100000"/>
              <a:buFont typeface="Wingdings" pitchFamily="2" charset="2"/>
              <a:buChar char="§"/>
              <a:defRPr/>
            </a:pPr>
            <a:r>
              <a:rPr lang="en-US" sz="2400" b="1" dirty="0"/>
              <a:t>Don’t get boxed in:  Avoid these situations by not following the car in front to closely.  </a:t>
            </a:r>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1748031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b="1" dirty="0"/>
              <a:t>Plan an escape route (continued):</a:t>
            </a:r>
          </a:p>
          <a:p>
            <a:pPr marL="3175" indent="-3175">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b="1" dirty="0"/>
              <a:t>Time your passing moves:  Head on collisions often occur when a driver has eliminated all escape paths while attempting to pass other vehicles.</a:t>
            </a:r>
          </a:p>
          <a:p>
            <a:pPr marL="342900" lvl="1" indent="-342900">
              <a:lnSpc>
                <a:spcPct val="90000"/>
              </a:lnSpc>
              <a:buClrTx/>
              <a:buSzPct val="100000"/>
              <a:buFont typeface="Wingdings" pitchFamily="2" charset="2"/>
              <a:buChar char="§"/>
              <a:defRPr/>
            </a:pPr>
            <a:r>
              <a:rPr lang="en-US" b="1" dirty="0"/>
              <a:t>Give yourself time, space, and visibility:  When traffic traps are building up, plan an escape route.  It will make your decisions easier and possible.</a:t>
            </a:r>
          </a:p>
          <a:p>
            <a:pPr marL="342900" lvl="1" indent="-342900">
              <a:lnSpc>
                <a:spcPct val="90000"/>
              </a:lnSpc>
              <a:buClrTx/>
              <a:buSzPct val="100000"/>
              <a:buFont typeface="Wingdings" pitchFamily="2" charset="2"/>
              <a:buChar char="§"/>
              <a:defRPr/>
            </a:pPr>
            <a:endParaRPr 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3044100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sz="2800" b="1" dirty="0"/>
              <a:t>Changing lanes:</a:t>
            </a:r>
          </a:p>
          <a:p>
            <a:pPr>
              <a:lnSpc>
                <a:spcPct val="90000"/>
              </a:lnSpc>
              <a:spcBef>
                <a:spcPct val="0"/>
              </a:spcBef>
              <a:buNone/>
              <a:defRPr/>
            </a:pPr>
            <a:endParaRPr lang="en-US" sz="1100" dirty="0"/>
          </a:p>
          <a:p>
            <a:pPr marL="342900" lvl="1" indent="-342900">
              <a:lnSpc>
                <a:spcPct val="90000"/>
              </a:lnSpc>
              <a:buClrTx/>
              <a:buSzPct val="100000"/>
              <a:buFont typeface="Wingdings" pitchFamily="2" charset="2"/>
              <a:buChar char="§"/>
              <a:defRPr/>
            </a:pPr>
            <a:r>
              <a:rPr lang="en-US" sz="2400" b="1" dirty="0"/>
              <a:t>Clean and adjust your mirrors.</a:t>
            </a:r>
          </a:p>
          <a:p>
            <a:pPr marL="342900" lvl="1" indent="-342900">
              <a:lnSpc>
                <a:spcPct val="90000"/>
              </a:lnSpc>
              <a:buClrTx/>
              <a:buSzPct val="100000"/>
              <a:buFont typeface="Wingdings" pitchFamily="2" charset="2"/>
              <a:buChar char="§"/>
              <a:defRPr/>
            </a:pPr>
            <a:r>
              <a:rPr lang="en-US" sz="2400" b="1" dirty="0"/>
              <a:t>Know and eliminate your blind spots - install additional mirrors as needed.</a:t>
            </a:r>
          </a:p>
          <a:p>
            <a:pPr marL="342900" lvl="1" indent="-342900">
              <a:lnSpc>
                <a:spcPct val="90000"/>
              </a:lnSpc>
              <a:buClrTx/>
              <a:buSzPct val="100000"/>
              <a:buFont typeface="Wingdings" pitchFamily="2" charset="2"/>
              <a:buChar char="§"/>
              <a:defRPr/>
            </a:pPr>
            <a:r>
              <a:rPr lang="en-US" sz="2400" b="1" dirty="0"/>
              <a:t>Stay in the right lane unless you are passing another, slower vehicle - “Cruise Right” “Pass Left”.</a:t>
            </a:r>
          </a:p>
          <a:p>
            <a:pPr marL="342900" lvl="1" indent="-342900">
              <a:lnSpc>
                <a:spcPct val="90000"/>
              </a:lnSpc>
              <a:buClrTx/>
              <a:buSzPct val="100000"/>
              <a:buFont typeface="Wingdings" pitchFamily="2" charset="2"/>
              <a:buChar char="§"/>
              <a:defRPr/>
            </a:pPr>
            <a:r>
              <a:rPr lang="en-US" sz="2400" b="1" dirty="0"/>
              <a:t>Avoid unnecessary lane changes.</a:t>
            </a:r>
          </a:p>
          <a:p>
            <a:pPr marL="342900" lvl="1" indent="-342900">
              <a:lnSpc>
                <a:spcPct val="90000"/>
              </a:lnSpc>
              <a:buClrTx/>
              <a:buSzPct val="100000"/>
              <a:buFont typeface="Wingdings" pitchFamily="2" charset="2"/>
              <a:buChar char="§"/>
              <a:defRPr/>
            </a:pPr>
            <a:r>
              <a:rPr lang="en-US" sz="2400" b="1" dirty="0"/>
              <a:t>Use signals at least 100 ft. before you begin turning, entering, exiting, or lane changing</a:t>
            </a:r>
            <a:r>
              <a:rPr lang="en-US" sz="2400" b="1" dirty="0" smtClean="0"/>
              <a:t>.</a:t>
            </a:r>
            <a:endParaRPr lang="en-US" sz="24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42163787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sz="3600" b="1" dirty="0"/>
              <a:t>Changing lanes (continued):</a:t>
            </a:r>
          </a:p>
          <a:p>
            <a:pPr>
              <a:lnSpc>
                <a:spcPct val="90000"/>
              </a:lnSpc>
              <a:spcBef>
                <a:spcPct val="0"/>
              </a:spcBef>
              <a:buNone/>
              <a:defRPr/>
            </a:pPr>
            <a:endParaRPr lang="en-US" sz="1100" dirty="0"/>
          </a:p>
          <a:p>
            <a:pPr marL="342900" lvl="1" indent="-342900">
              <a:lnSpc>
                <a:spcPct val="90000"/>
              </a:lnSpc>
              <a:buClrTx/>
              <a:buSzPct val="100000"/>
              <a:buFont typeface="Wingdings" pitchFamily="2" charset="2"/>
              <a:buChar char="§"/>
              <a:defRPr/>
            </a:pPr>
            <a:r>
              <a:rPr lang="en-US" sz="3200" b="1" dirty="0"/>
              <a:t>Be aware of everyone and everything around you.</a:t>
            </a:r>
          </a:p>
          <a:p>
            <a:pPr marL="342900" lvl="1" indent="-342900">
              <a:lnSpc>
                <a:spcPct val="90000"/>
              </a:lnSpc>
              <a:buClrTx/>
              <a:buSzPct val="100000"/>
              <a:buFont typeface="Wingdings" pitchFamily="2" charset="2"/>
              <a:buChar char="§"/>
              <a:defRPr/>
            </a:pPr>
            <a:r>
              <a:rPr lang="en-US" sz="3200" b="1" dirty="0"/>
              <a:t>Do not change lanes at rail crossings, curves, and intersections.</a:t>
            </a:r>
          </a:p>
          <a:p>
            <a:pPr marL="342900" lvl="1" indent="-342900">
              <a:lnSpc>
                <a:spcPct val="90000"/>
              </a:lnSpc>
              <a:buClrTx/>
              <a:buSzPct val="100000"/>
              <a:buFont typeface="Wingdings" pitchFamily="2" charset="2"/>
              <a:buChar char="§"/>
              <a:defRPr/>
            </a:pPr>
            <a:r>
              <a:rPr lang="en-US" sz="3200" b="1" dirty="0"/>
              <a:t>Follow all traffic laws and signs.</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8940877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altLang="en-US" sz="2800" b="1" dirty="0"/>
              <a:t>Right turns:</a:t>
            </a:r>
          </a:p>
          <a:p>
            <a:pPr>
              <a:lnSpc>
                <a:spcPct val="90000"/>
              </a:lnSpc>
              <a:spcBef>
                <a:spcPct val="0"/>
              </a:spcBef>
              <a:buNone/>
              <a:defRPr/>
            </a:pPr>
            <a:endParaRPr lang="en-US" altLang="en-US" sz="1100" b="1" dirty="0"/>
          </a:p>
          <a:p>
            <a:pPr marL="342900" lvl="1" indent="-342900">
              <a:lnSpc>
                <a:spcPct val="90000"/>
              </a:lnSpc>
              <a:buClrTx/>
              <a:buSzPct val="100000"/>
              <a:buFont typeface="Wingdings" pitchFamily="2" charset="2"/>
              <a:buChar char="§"/>
              <a:defRPr/>
            </a:pPr>
            <a:r>
              <a:rPr lang="en-US" altLang="en-US" sz="2400" b="1" dirty="0"/>
              <a:t>Have proper mirrors and keep them adjusted</a:t>
            </a:r>
          </a:p>
          <a:p>
            <a:pPr marL="342900" lvl="1" indent="-342900">
              <a:lnSpc>
                <a:spcPct val="90000"/>
              </a:lnSpc>
              <a:buClrTx/>
              <a:buSzPct val="100000"/>
              <a:buFont typeface="Wingdings" pitchFamily="2" charset="2"/>
              <a:buChar char="§"/>
              <a:defRPr/>
            </a:pPr>
            <a:r>
              <a:rPr lang="en-US" altLang="en-US" sz="2400" b="1" dirty="0"/>
              <a:t>Post “Vehicle Makes Wide Turns” sign on rear of vehicle</a:t>
            </a:r>
          </a:p>
          <a:p>
            <a:pPr marL="342900" lvl="1" indent="-342900">
              <a:lnSpc>
                <a:spcPct val="90000"/>
              </a:lnSpc>
              <a:buClrTx/>
              <a:buSzPct val="100000"/>
              <a:buFont typeface="Wingdings" pitchFamily="2" charset="2"/>
              <a:buChar char="§"/>
              <a:defRPr/>
            </a:pPr>
            <a:r>
              <a:rPr lang="en-US" altLang="en-US" sz="2400" b="1" dirty="0"/>
              <a:t>Signal 100 feet before you begin your turn</a:t>
            </a:r>
          </a:p>
          <a:p>
            <a:pPr marL="342900" lvl="1" indent="-342900">
              <a:lnSpc>
                <a:spcPct val="90000"/>
              </a:lnSpc>
              <a:buClrTx/>
              <a:buSzPct val="100000"/>
              <a:buFont typeface="Wingdings" pitchFamily="2" charset="2"/>
              <a:buChar char="§"/>
              <a:defRPr/>
            </a:pPr>
            <a:r>
              <a:rPr lang="en-US" altLang="en-US" sz="2400" b="1" dirty="0"/>
              <a:t>Check mirrors and blind spots</a:t>
            </a:r>
          </a:p>
          <a:p>
            <a:pPr marL="342900" lvl="1" indent="-342900">
              <a:lnSpc>
                <a:spcPct val="90000"/>
              </a:lnSpc>
              <a:buClrTx/>
              <a:buSzPct val="100000"/>
              <a:buFont typeface="Wingdings" pitchFamily="2" charset="2"/>
              <a:buChar char="§"/>
              <a:defRPr/>
            </a:pPr>
            <a:r>
              <a:rPr lang="en-US" altLang="en-US" sz="2400" b="1" dirty="0"/>
              <a:t>Pulling-wide while completing turn is preferred to pulling-wide before turn</a:t>
            </a:r>
          </a:p>
          <a:p>
            <a:pPr marL="342900" lvl="1" indent="-342900">
              <a:lnSpc>
                <a:spcPct val="90000"/>
              </a:lnSpc>
              <a:buClrTx/>
              <a:buSzPct val="100000"/>
              <a:buFont typeface="Wingdings" pitchFamily="2" charset="2"/>
              <a:buChar char="§"/>
              <a:defRPr/>
            </a:pPr>
            <a:r>
              <a:rPr lang="en-US" altLang="en-US" sz="2400" b="1" dirty="0"/>
              <a:t>Slowly edge through the turn, checking traffic clearance in all surrounding lanes as you go</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38953124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altLang="en-US" sz="2800" b="1" dirty="0"/>
              <a:t>Avoiding overhead objects:</a:t>
            </a:r>
          </a:p>
          <a:p>
            <a:pPr>
              <a:spcBef>
                <a:spcPct val="0"/>
              </a:spcBef>
              <a:buNone/>
              <a:defRPr/>
            </a:pPr>
            <a:endParaRPr lang="en-US" altLang="en-US" sz="1100" dirty="0"/>
          </a:p>
          <a:p>
            <a:pPr marL="342900" lvl="1" indent="-342900">
              <a:lnSpc>
                <a:spcPct val="90000"/>
              </a:lnSpc>
              <a:buClrTx/>
              <a:buSzPct val="100000"/>
              <a:buFont typeface="Wingdings" pitchFamily="2" charset="2"/>
              <a:buChar char="§"/>
              <a:defRPr/>
            </a:pPr>
            <a:r>
              <a:rPr lang="en-US" altLang="en-US" sz="2400" b="1" dirty="0"/>
              <a:t>Overhead incidents occur most often at overpasses on interstates, city streets, small roads, and private areas.</a:t>
            </a:r>
          </a:p>
          <a:p>
            <a:pPr marL="342900" lvl="1" indent="-342900">
              <a:lnSpc>
                <a:spcPct val="90000"/>
              </a:lnSpc>
              <a:buClrTx/>
              <a:buSzPct val="100000"/>
              <a:buFont typeface="Wingdings" pitchFamily="2" charset="2"/>
              <a:buChar char="§"/>
              <a:defRPr/>
            </a:pPr>
            <a:r>
              <a:rPr lang="en-US" altLang="en-US" sz="2400" b="1" dirty="0"/>
              <a:t>Know the height of your vehicle. The clearance you need may change with different loads in your vehicle. Don’t forget about any objects that may protrude from your vehicle or be stored in a rack on the top. </a:t>
            </a:r>
          </a:p>
          <a:p>
            <a:pPr marL="342900" lvl="1" indent="-342900">
              <a:lnSpc>
                <a:spcPct val="90000"/>
              </a:lnSpc>
              <a:buClrTx/>
              <a:buSzPct val="100000"/>
              <a:buFont typeface="Wingdings" pitchFamily="2" charset="2"/>
              <a:buChar char="§"/>
              <a:defRPr/>
            </a:pPr>
            <a:r>
              <a:rPr lang="en-US" altLang="en-US" sz="2400" b="1" dirty="0"/>
              <a:t>If you are not certain your vehicle has enough clearance, do not attempt to make it under. </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909258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Why Do Driver Safety Training?</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ClrTx/>
              <a:buSzPct val="100000"/>
              <a:buFont typeface="Wingdings" pitchFamily="2" charset="2"/>
              <a:buChar char="§"/>
            </a:pPr>
            <a:r>
              <a:rPr lang="en-US" altLang="en-US" sz="2400" b="1" dirty="0"/>
              <a:t>Each year, traffic crashes cause immeasurable human suffering. They also cause enormous financial losses to organizations. </a:t>
            </a:r>
          </a:p>
          <a:p>
            <a:pPr>
              <a:lnSpc>
                <a:spcPct val="90000"/>
              </a:lnSpc>
              <a:buClrTx/>
              <a:buSzPct val="100000"/>
              <a:buFont typeface="Wingdings" pitchFamily="2" charset="2"/>
              <a:buChar char="§"/>
            </a:pPr>
            <a:r>
              <a:rPr lang="en-US" altLang="en-US" sz="2400" b="1" dirty="0"/>
              <a:t>By maintaining a Safety Program, we can greatly reduce the risks faced by our staff, while protecting the Agency's bottom line. </a:t>
            </a:r>
          </a:p>
          <a:p>
            <a:pPr>
              <a:lnSpc>
                <a:spcPct val="90000"/>
              </a:lnSpc>
              <a:buClrTx/>
              <a:buSzPct val="100000"/>
              <a:buFont typeface="Wingdings" pitchFamily="2" charset="2"/>
              <a:buChar char="§"/>
            </a:pPr>
            <a:r>
              <a:rPr lang="en-US" altLang="en-US" sz="2400" b="1" dirty="0"/>
              <a:t>Motor vehicle crashes cost employers billions of dollars annually in medical care, legal expenses, property damage, and lost productivity.</a:t>
            </a:r>
          </a:p>
        </p:txBody>
      </p:sp>
    </p:spTree>
    <p:extLst>
      <p:ext uri="{BB962C8B-B14F-4D97-AF65-F5344CB8AC3E}">
        <p14:creationId xmlns:p14="http://schemas.microsoft.com/office/powerpoint/2010/main" val="7557445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altLang="en-US" b="1" dirty="0"/>
              <a:t>Avoiding overhead objects (continued):</a:t>
            </a:r>
          </a:p>
          <a:p>
            <a:pPr>
              <a:spcBef>
                <a:spcPct val="0"/>
              </a:spcBef>
              <a:buNone/>
              <a:defRPr/>
            </a:pPr>
            <a:endParaRPr lang="en-US" altLang="en-US" sz="1100" dirty="0"/>
          </a:p>
          <a:p>
            <a:pPr marL="342900" lvl="1" indent="-342900">
              <a:lnSpc>
                <a:spcPct val="90000"/>
              </a:lnSpc>
              <a:buClrTx/>
              <a:buSzPct val="100000"/>
              <a:buFont typeface="Wingdings" pitchFamily="2" charset="2"/>
              <a:buChar char="§"/>
              <a:defRPr/>
            </a:pPr>
            <a:r>
              <a:rPr lang="en-US" altLang="en-US" b="1" dirty="0"/>
              <a:t>Items that affect your clearance are:</a:t>
            </a:r>
          </a:p>
          <a:p>
            <a:pPr marL="400050" lvl="2" indent="0">
              <a:lnSpc>
                <a:spcPct val="90000"/>
              </a:lnSpc>
              <a:buClrTx/>
              <a:buSzPct val="100000"/>
              <a:buFont typeface="Wingdings" pitchFamily="2" charset="2"/>
              <a:buNone/>
              <a:defRPr/>
            </a:pPr>
            <a:r>
              <a:rPr lang="en-US" altLang="en-US" b="1" dirty="0"/>
              <a:t>- Arches</a:t>
            </a:r>
          </a:p>
          <a:p>
            <a:pPr marL="400050" lvl="2" indent="0">
              <a:lnSpc>
                <a:spcPct val="90000"/>
              </a:lnSpc>
              <a:buClrTx/>
              <a:buSzPct val="100000"/>
              <a:buFont typeface="Wingdings" pitchFamily="2" charset="2"/>
              <a:buNone/>
              <a:defRPr/>
            </a:pPr>
            <a:r>
              <a:rPr lang="en-US" altLang="en-US" b="1" dirty="0"/>
              <a:t>- Inaccurate height postings</a:t>
            </a:r>
          </a:p>
          <a:p>
            <a:pPr marL="400050" lvl="2" indent="0">
              <a:lnSpc>
                <a:spcPct val="90000"/>
              </a:lnSpc>
              <a:buClrTx/>
              <a:buSzPct val="100000"/>
              <a:buFont typeface="Wingdings" pitchFamily="2" charset="2"/>
              <a:buNone/>
              <a:defRPr/>
            </a:pPr>
            <a:r>
              <a:rPr lang="en-US" altLang="en-US" b="1" dirty="0"/>
              <a:t>- Road re-surfacing decreases clearance</a:t>
            </a:r>
          </a:p>
          <a:p>
            <a:pPr marL="400050" lvl="2" indent="0">
              <a:lnSpc>
                <a:spcPct val="90000"/>
              </a:lnSpc>
              <a:buClrTx/>
              <a:buSzPct val="100000"/>
              <a:buFont typeface="Wingdings" pitchFamily="2" charset="2"/>
              <a:buNone/>
              <a:defRPr/>
            </a:pPr>
            <a:r>
              <a:rPr lang="en-US" altLang="en-US" b="1" dirty="0"/>
              <a:t>- Snow and ice decrease clearance</a:t>
            </a:r>
          </a:p>
          <a:p>
            <a:pPr marL="400050" lvl="2" indent="0">
              <a:lnSpc>
                <a:spcPct val="90000"/>
              </a:lnSpc>
              <a:buClrTx/>
              <a:buSzPct val="100000"/>
              <a:buFont typeface="Wingdings" pitchFamily="2" charset="2"/>
              <a:buNone/>
              <a:defRPr/>
            </a:pPr>
            <a:r>
              <a:rPr lang="en-US" altLang="en-US" b="1" dirty="0"/>
              <a:t>- Load weights change your vehicle’s height</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899631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0"/>
              </a:spcBef>
              <a:buNone/>
              <a:defRPr/>
            </a:pPr>
            <a:r>
              <a:rPr lang="en-US" sz="2800" b="1" dirty="0"/>
              <a:t>Avoiding overhead objects (continued):</a:t>
            </a:r>
          </a:p>
          <a:p>
            <a:pPr marL="0" indent="0">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sz="2400" b="1" dirty="0"/>
              <a:t>Watch for tree limbs, wires (ice and sagging), awnings, and other unexpected projections. </a:t>
            </a:r>
          </a:p>
          <a:p>
            <a:pPr marL="342900" lvl="1" indent="-342900">
              <a:lnSpc>
                <a:spcPct val="90000"/>
              </a:lnSpc>
              <a:buClrTx/>
              <a:buSzPct val="100000"/>
              <a:buFont typeface="Wingdings" pitchFamily="2" charset="2"/>
              <a:buChar char="§"/>
              <a:defRPr/>
            </a:pPr>
            <a:r>
              <a:rPr lang="en-US" sz="2400" b="1" dirty="0"/>
              <a:t>Don’t forget to check the width of your vehicle and ensure you have adequate side clearance too.</a:t>
            </a:r>
          </a:p>
          <a:p>
            <a:pPr marL="342900" lvl="1" indent="-342900">
              <a:lnSpc>
                <a:spcPct val="90000"/>
              </a:lnSpc>
              <a:buClrTx/>
              <a:buSzPct val="100000"/>
              <a:buFont typeface="Wingdings" pitchFamily="2" charset="2"/>
              <a:buChar char="§"/>
              <a:defRPr/>
            </a:pPr>
            <a:r>
              <a:rPr lang="en-US" sz="2400" b="1" dirty="0"/>
              <a:t>Look for signs that other vehicles have had trouble, such as chips and paint marks on structures.</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17885685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buClr>
                <a:schemeClr val="tx1"/>
              </a:buClr>
              <a:buNone/>
              <a:defRPr/>
            </a:pPr>
            <a:r>
              <a:rPr lang="en-US" sz="2800" b="1" dirty="0"/>
              <a:t>Stopping</a:t>
            </a:r>
            <a:r>
              <a:rPr lang="en-US" sz="2400" b="1" dirty="0"/>
              <a:t> </a:t>
            </a:r>
            <a:r>
              <a:rPr lang="en-US" sz="2800" b="1" dirty="0"/>
              <a:t>on shoulders:</a:t>
            </a:r>
          </a:p>
          <a:p>
            <a:pPr marL="0" indent="0">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sz="2400" b="1" dirty="0"/>
              <a:t>Parking on highway shoulders increases the risk of incidents and should only be done in an emergency. </a:t>
            </a:r>
          </a:p>
          <a:p>
            <a:pPr marL="342900" lvl="1" indent="-342900">
              <a:lnSpc>
                <a:spcPct val="90000"/>
              </a:lnSpc>
              <a:buClrTx/>
              <a:buSzPct val="100000"/>
              <a:buFont typeface="Wingdings" pitchFamily="2" charset="2"/>
              <a:buChar char="§"/>
              <a:defRPr/>
            </a:pPr>
            <a:r>
              <a:rPr lang="en-US" sz="2400" b="1" dirty="0"/>
              <a:t>If you must park on the shoulder, choose straight, level, and visible areas. Signal and decelerate on the highway - before moving onto the shoulder.</a:t>
            </a:r>
          </a:p>
          <a:p>
            <a:pPr marL="342900" lvl="1" indent="-342900">
              <a:lnSpc>
                <a:spcPct val="90000"/>
              </a:lnSpc>
              <a:buClrTx/>
              <a:buSzPct val="100000"/>
              <a:buFont typeface="Wingdings" pitchFamily="2" charset="2"/>
              <a:buChar char="§"/>
              <a:defRPr/>
            </a:pPr>
            <a:r>
              <a:rPr lang="en-US" sz="2400" b="1" dirty="0"/>
              <a:t>Once on the shoulder, use your safety vest for recognition, and check your position and pavement conditions.</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12298325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t>Rules of the Road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buClr>
                <a:schemeClr val="tx1"/>
              </a:buClr>
              <a:buNone/>
              <a:defRPr/>
            </a:pPr>
            <a:r>
              <a:rPr lang="en-US" b="1" dirty="0"/>
              <a:t>Stopping</a:t>
            </a:r>
            <a:r>
              <a:rPr lang="en-US" sz="2800" b="1" dirty="0"/>
              <a:t> </a:t>
            </a:r>
            <a:r>
              <a:rPr lang="en-US" b="1" dirty="0"/>
              <a:t>on shoulders (continued):</a:t>
            </a:r>
          </a:p>
          <a:p>
            <a:pPr marL="0" indent="0">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b="1" dirty="0"/>
              <a:t>Keep at least five feet of clearance from travel lanes, use your warning triangle and four-way lights, and assume other motorists don’t see you.</a:t>
            </a:r>
          </a:p>
          <a:p>
            <a:pPr marL="342900" lvl="1" indent="-342900">
              <a:lnSpc>
                <a:spcPct val="90000"/>
              </a:lnSpc>
              <a:buClrTx/>
              <a:buSzPct val="100000"/>
              <a:buFont typeface="Wingdings" pitchFamily="2" charset="2"/>
              <a:buChar char="§"/>
              <a:defRPr/>
            </a:pPr>
            <a:r>
              <a:rPr lang="en-US" b="1" dirty="0"/>
              <a:t>When getting back on the road, signal and allow sufficient time and distance to get back into traffic.</a:t>
            </a:r>
            <a:r>
              <a:rPr lang="en-US" sz="2200" b="1" dirty="0"/>
              <a:t> </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26071516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Critical Elements of an Effective Safety Program</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buClr>
                <a:schemeClr val="tx1"/>
              </a:buClr>
              <a:buNone/>
              <a:defRPr/>
            </a:pPr>
            <a:r>
              <a:rPr lang="en-US" altLang="en-US" sz="2800" b="1" dirty="0"/>
              <a:t>Critical components that must be in place: </a:t>
            </a:r>
          </a:p>
          <a:p>
            <a:pPr marL="236538" indent="-236538">
              <a:lnSpc>
                <a:spcPct val="90000"/>
              </a:lnSpc>
              <a:spcBef>
                <a:spcPct val="0"/>
              </a:spcBef>
              <a:buClr>
                <a:schemeClr val="tx1"/>
              </a:buClr>
              <a:buNone/>
              <a:defRPr/>
            </a:pPr>
            <a:endParaRPr lang="en-US" altLang="en-US" sz="1100" dirty="0"/>
          </a:p>
          <a:p>
            <a:pPr marL="342900" lvl="1" indent="-342900">
              <a:lnSpc>
                <a:spcPct val="90000"/>
              </a:lnSpc>
              <a:buClrTx/>
              <a:buSzPct val="100000"/>
              <a:buFont typeface="Wingdings" pitchFamily="2" charset="2"/>
              <a:buChar char="§"/>
              <a:defRPr/>
            </a:pPr>
            <a:r>
              <a:rPr lang="en-US" altLang="en-US" sz="2400" b="1" dirty="0"/>
              <a:t>Management commitment.</a:t>
            </a:r>
          </a:p>
          <a:p>
            <a:pPr marL="342900" lvl="1" indent="-342900">
              <a:lnSpc>
                <a:spcPct val="90000"/>
              </a:lnSpc>
              <a:buClrTx/>
              <a:buSzPct val="100000"/>
              <a:buFont typeface="Wingdings" pitchFamily="2" charset="2"/>
              <a:buChar char="§"/>
              <a:defRPr/>
            </a:pPr>
            <a:r>
              <a:rPr lang="en-US" altLang="en-US" sz="2400" b="1" dirty="0"/>
              <a:t>Knowledge of specific hazards and needed controls for materials handled and driving situations. </a:t>
            </a:r>
          </a:p>
          <a:p>
            <a:pPr marL="342900" lvl="1" indent="-342900">
              <a:lnSpc>
                <a:spcPct val="90000"/>
              </a:lnSpc>
              <a:buClrTx/>
              <a:buSzPct val="100000"/>
              <a:buFont typeface="Wingdings" pitchFamily="2" charset="2"/>
              <a:buChar char="§"/>
              <a:defRPr/>
            </a:pPr>
            <a:r>
              <a:rPr lang="en-US" altLang="en-US" sz="2400" b="1" dirty="0"/>
              <a:t>Established safety rules and policies covering your vehicles and driving behaviors.</a:t>
            </a:r>
          </a:p>
          <a:p>
            <a:pPr marL="342900" lvl="1" indent="-342900">
              <a:lnSpc>
                <a:spcPct val="90000"/>
              </a:lnSpc>
              <a:buClrTx/>
              <a:buSzPct val="100000"/>
              <a:buFont typeface="Wingdings" pitchFamily="2" charset="2"/>
              <a:buChar char="§"/>
              <a:defRPr/>
            </a:pPr>
            <a:r>
              <a:rPr lang="en-US" altLang="en-US" sz="2400" b="1" dirty="0"/>
              <a:t>Established driver qualification standards and driving record reviews. </a:t>
            </a:r>
          </a:p>
          <a:p>
            <a:pPr marL="342900" lvl="1" indent="-342900">
              <a:lnSpc>
                <a:spcPct val="90000"/>
              </a:lnSpc>
              <a:buClrTx/>
              <a:buSzPct val="100000"/>
              <a:buFont typeface="Wingdings" pitchFamily="2" charset="2"/>
              <a:buChar char="§"/>
              <a:defRPr/>
            </a:pPr>
            <a:r>
              <a:rPr lang="en-US" altLang="en-US" sz="2400" b="1" dirty="0"/>
              <a:t>A prerequisite and ongoing training program.</a:t>
            </a:r>
            <a:endParaRPr lang="en-US" altLang="en-US" sz="2200" b="1" dirty="0"/>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6137181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Critical Elements of an Effective Safety Program</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buClr>
                <a:schemeClr val="tx1"/>
              </a:buClr>
              <a:buNone/>
              <a:defRPr/>
            </a:pPr>
            <a:r>
              <a:rPr lang="en-US" altLang="en-US" b="1" dirty="0"/>
              <a:t>Critical components that must be in place (continued): </a:t>
            </a:r>
          </a:p>
          <a:p>
            <a:pPr marL="236538" indent="-236538">
              <a:lnSpc>
                <a:spcPct val="90000"/>
              </a:lnSpc>
              <a:spcBef>
                <a:spcPct val="0"/>
              </a:spcBef>
              <a:buClr>
                <a:schemeClr val="tx1"/>
              </a:buClr>
              <a:buNone/>
              <a:defRPr/>
            </a:pPr>
            <a:endParaRPr lang="en-US" altLang="en-US" sz="1100" dirty="0"/>
          </a:p>
          <a:p>
            <a:pPr marL="342900" lvl="1" indent="-342900">
              <a:lnSpc>
                <a:spcPct val="90000"/>
              </a:lnSpc>
              <a:buClrTx/>
              <a:buSzPct val="100000"/>
              <a:buFont typeface="Wingdings" pitchFamily="2" charset="2"/>
              <a:buChar char="§"/>
              <a:defRPr/>
            </a:pPr>
            <a:r>
              <a:rPr lang="en-US" altLang="en-US" b="1" dirty="0"/>
              <a:t>Ride along or ride behind safety observation and accountability processes.</a:t>
            </a:r>
          </a:p>
          <a:p>
            <a:pPr marL="342900" lvl="1" indent="-342900">
              <a:lnSpc>
                <a:spcPct val="90000"/>
              </a:lnSpc>
              <a:buClrTx/>
              <a:buSzPct val="100000"/>
              <a:buFont typeface="Wingdings" pitchFamily="2" charset="2"/>
              <a:buChar char="§"/>
              <a:defRPr/>
            </a:pPr>
            <a:r>
              <a:rPr lang="en-US" altLang="en-US" b="1" dirty="0"/>
              <a:t>Effective incident investigation and program audit processes.</a:t>
            </a:r>
          </a:p>
          <a:p>
            <a:pPr marL="342900" lvl="1" indent="-342900">
              <a:lnSpc>
                <a:spcPct val="90000"/>
              </a:lnSpc>
              <a:buClrTx/>
              <a:buSzPct val="100000"/>
              <a:buFont typeface="Wingdings" pitchFamily="2" charset="2"/>
              <a:buChar char="§"/>
              <a:defRPr/>
            </a:pPr>
            <a:r>
              <a:rPr lang="en-US" altLang="en-US" b="1" dirty="0"/>
              <a:t>An effective fleet safety effort can prevent losses! </a:t>
            </a:r>
          </a:p>
          <a:p>
            <a:pPr marL="117475" lvl="1" indent="0">
              <a:lnSpc>
                <a:spcPct val="90000"/>
              </a:lnSpc>
              <a:spcBef>
                <a:spcPct val="0"/>
              </a:spcBef>
              <a:buClr>
                <a:schemeClr val="tx1"/>
              </a:buClr>
              <a:buNone/>
              <a:defRPr/>
            </a:pPr>
            <a:endParaRPr lang="en-US" sz="3200" b="1" dirty="0"/>
          </a:p>
        </p:txBody>
      </p:sp>
    </p:spTree>
    <p:extLst>
      <p:ext uri="{BB962C8B-B14F-4D97-AF65-F5344CB8AC3E}">
        <p14:creationId xmlns:p14="http://schemas.microsoft.com/office/powerpoint/2010/main" val="306646902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Summary</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lnSpc>
                <a:spcPct val="90000"/>
              </a:lnSpc>
              <a:buClr>
                <a:schemeClr val="tx1"/>
              </a:buClr>
              <a:defRPr/>
            </a:pPr>
            <a:r>
              <a:rPr lang="en-US" sz="2800" b="1" dirty="0"/>
              <a:t>Accidents are costly:  To individuals and organizations</a:t>
            </a:r>
          </a:p>
          <a:p>
            <a:pPr marL="0" indent="0">
              <a:lnSpc>
                <a:spcPct val="90000"/>
              </a:lnSpc>
              <a:buClr>
                <a:schemeClr val="tx1"/>
              </a:buClr>
              <a:buFont typeface="Wingdings" pitchFamily="2" charset="2"/>
              <a:buNone/>
              <a:defRPr/>
            </a:pPr>
            <a:endParaRPr lang="en-US" sz="1200" dirty="0"/>
          </a:p>
          <a:p>
            <a:pPr marL="285750" indent="-285750">
              <a:lnSpc>
                <a:spcPct val="90000"/>
              </a:lnSpc>
              <a:buClr>
                <a:schemeClr val="tx1"/>
              </a:buClr>
              <a:defRPr/>
            </a:pPr>
            <a:r>
              <a:rPr lang="en-US" sz="2800" b="1" dirty="0"/>
              <a:t>Effective Safety Programs:  Required and critical</a:t>
            </a:r>
          </a:p>
          <a:p>
            <a:pPr marL="0" indent="0">
              <a:lnSpc>
                <a:spcPct val="90000"/>
              </a:lnSpc>
              <a:buClr>
                <a:schemeClr val="tx1"/>
              </a:buClr>
              <a:buFont typeface="Wingdings" pitchFamily="2" charset="2"/>
              <a:buNone/>
              <a:defRPr/>
            </a:pPr>
            <a:endParaRPr lang="en-US" sz="1200" dirty="0"/>
          </a:p>
          <a:p>
            <a:pPr marL="285750" indent="-285750">
              <a:lnSpc>
                <a:spcPct val="90000"/>
              </a:lnSpc>
              <a:buClr>
                <a:schemeClr val="tx1"/>
              </a:buClr>
              <a:defRPr/>
            </a:pPr>
            <a:r>
              <a:rPr lang="en-US" sz="2800" b="1" dirty="0"/>
              <a:t>Your readiness:  Healthy, good attitude, professional, alert</a:t>
            </a:r>
          </a:p>
          <a:p>
            <a:pPr marL="0" indent="0">
              <a:lnSpc>
                <a:spcPct val="90000"/>
              </a:lnSpc>
              <a:buClr>
                <a:schemeClr val="tx1"/>
              </a:buClr>
              <a:buFont typeface="Wingdings" pitchFamily="2" charset="2"/>
              <a:buNone/>
              <a:defRPr/>
            </a:pPr>
            <a:endParaRPr lang="en-US" sz="1200" b="1" dirty="0"/>
          </a:p>
          <a:p>
            <a:pPr marL="285750" indent="-285750">
              <a:lnSpc>
                <a:spcPct val="90000"/>
              </a:lnSpc>
              <a:buClr>
                <a:schemeClr val="tx1"/>
              </a:buClr>
              <a:defRPr/>
            </a:pPr>
            <a:r>
              <a:rPr lang="en-US" sz="2800" b="1" dirty="0"/>
              <a:t>Vehicle readiness:  Operating equipment inspected and safe</a:t>
            </a:r>
          </a:p>
          <a:p>
            <a:pPr marL="117475" lvl="1" indent="0">
              <a:lnSpc>
                <a:spcPct val="90000"/>
              </a:lnSpc>
              <a:spcBef>
                <a:spcPct val="0"/>
              </a:spcBef>
              <a:buClr>
                <a:schemeClr val="tx1"/>
              </a:buClr>
              <a:buNone/>
              <a:defRPr/>
            </a:pPr>
            <a:endParaRPr lang="en-US" sz="2400" b="1" dirty="0"/>
          </a:p>
        </p:txBody>
      </p:sp>
    </p:spTree>
    <p:extLst>
      <p:ext uri="{BB962C8B-B14F-4D97-AF65-F5344CB8AC3E}">
        <p14:creationId xmlns:p14="http://schemas.microsoft.com/office/powerpoint/2010/main" val="9416261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Summary (Continued)</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buClr>
                <a:schemeClr val="tx1"/>
              </a:buClr>
              <a:buNone/>
              <a:defRPr/>
            </a:pPr>
            <a:r>
              <a:rPr lang="en-US" sz="2800" b="1" dirty="0"/>
              <a:t>Best Practices:  </a:t>
            </a:r>
            <a:endParaRPr lang="en-US" sz="2800" b="1" dirty="0" smtClean="0"/>
          </a:p>
          <a:p>
            <a:pPr marL="0" indent="0">
              <a:lnSpc>
                <a:spcPct val="90000"/>
              </a:lnSpc>
              <a:spcBef>
                <a:spcPct val="0"/>
              </a:spcBef>
              <a:buClr>
                <a:schemeClr val="tx1"/>
              </a:buClr>
              <a:buNone/>
              <a:defRPr/>
            </a:pPr>
            <a:endParaRPr lang="en-US" sz="1100" dirty="0"/>
          </a:p>
          <a:p>
            <a:pPr marL="342900" lvl="1" indent="-342900">
              <a:lnSpc>
                <a:spcPct val="90000"/>
              </a:lnSpc>
              <a:buClrTx/>
              <a:buSzPct val="100000"/>
              <a:buFont typeface="Wingdings" pitchFamily="2" charset="2"/>
              <a:buChar char="§"/>
              <a:defRPr/>
            </a:pPr>
            <a:r>
              <a:rPr lang="en-US" sz="2400" b="1" dirty="0"/>
              <a:t>Defensive driving</a:t>
            </a:r>
          </a:p>
          <a:p>
            <a:pPr marL="342900" lvl="1" indent="-342900">
              <a:lnSpc>
                <a:spcPct val="90000"/>
              </a:lnSpc>
              <a:buClrTx/>
              <a:buSzPct val="100000"/>
              <a:buFont typeface="Wingdings" pitchFamily="2" charset="2"/>
              <a:buChar char="§"/>
              <a:defRPr/>
            </a:pPr>
            <a:r>
              <a:rPr lang="en-US" sz="2400" b="1" dirty="0"/>
              <a:t>Managing speed</a:t>
            </a:r>
          </a:p>
          <a:p>
            <a:pPr marL="342900" lvl="1" indent="-342900">
              <a:lnSpc>
                <a:spcPct val="90000"/>
              </a:lnSpc>
              <a:buClrTx/>
              <a:buSzPct val="100000"/>
              <a:buFont typeface="Wingdings" pitchFamily="2" charset="2"/>
              <a:buChar char="§"/>
              <a:defRPr/>
            </a:pPr>
            <a:r>
              <a:rPr lang="en-US" sz="2400" b="1" dirty="0"/>
              <a:t>Following distance</a:t>
            </a:r>
          </a:p>
          <a:p>
            <a:pPr marL="342900" lvl="1" indent="-342900">
              <a:lnSpc>
                <a:spcPct val="90000"/>
              </a:lnSpc>
              <a:buClrTx/>
              <a:buSzPct val="100000"/>
              <a:buFont typeface="Wingdings" pitchFamily="2" charset="2"/>
              <a:buChar char="§"/>
              <a:defRPr/>
            </a:pPr>
            <a:r>
              <a:rPr lang="en-US" sz="2400" b="1" dirty="0"/>
              <a:t>Stopping distance</a:t>
            </a:r>
          </a:p>
          <a:p>
            <a:pPr marL="342900" lvl="1" indent="-342900">
              <a:lnSpc>
                <a:spcPct val="90000"/>
              </a:lnSpc>
              <a:buClrTx/>
              <a:buSzPct val="100000"/>
              <a:buFont typeface="Wingdings" pitchFamily="2" charset="2"/>
              <a:buChar char="§"/>
              <a:defRPr/>
            </a:pPr>
            <a:r>
              <a:rPr lang="en-US" sz="2400" b="1" dirty="0"/>
              <a:t>Pedestrian awareness</a:t>
            </a:r>
          </a:p>
          <a:p>
            <a:pPr marL="342900" lvl="1" indent="-342900">
              <a:lnSpc>
                <a:spcPct val="90000"/>
              </a:lnSpc>
              <a:buClrTx/>
              <a:buSzPct val="100000"/>
              <a:buFont typeface="Wingdings" pitchFamily="2" charset="2"/>
              <a:buChar char="§"/>
              <a:defRPr/>
            </a:pPr>
            <a:r>
              <a:rPr lang="en-US" sz="2400" b="1" dirty="0"/>
              <a:t>Safe lane changing and turning</a:t>
            </a:r>
          </a:p>
          <a:p>
            <a:pPr marL="342900" lvl="1" indent="-342900">
              <a:lnSpc>
                <a:spcPct val="90000"/>
              </a:lnSpc>
              <a:buClrTx/>
              <a:buSzPct val="100000"/>
              <a:buFont typeface="Wingdings" pitchFamily="2" charset="2"/>
              <a:buChar char="§"/>
              <a:defRPr/>
            </a:pPr>
            <a:r>
              <a:rPr lang="en-US" sz="2400" b="1" dirty="0"/>
              <a:t>Safe ramp exiting and entering</a:t>
            </a:r>
          </a:p>
          <a:p>
            <a:pPr marL="342900" lvl="1" indent="-342900">
              <a:lnSpc>
                <a:spcPct val="90000"/>
              </a:lnSpc>
              <a:buClrTx/>
              <a:buSzPct val="100000"/>
              <a:buFont typeface="Wingdings" pitchFamily="2" charset="2"/>
              <a:buChar char="§"/>
              <a:defRPr/>
            </a:pPr>
            <a:r>
              <a:rPr lang="en-US" sz="2400" b="1" dirty="0"/>
              <a:t>Overhead object awareness</a:t>
            </a:r>
          </a:p>
          <a:p>
            <a:pPr marL="342900" lvl="1" indent="-342900">
              <a:lnSpc>
                <a:spcPct val="90000"/>
              </a:lnSpc>
              <a:buClrTx/>
              <a:buSzPct val="100000"/>
              <a:buFont typeface="Wingdings" pitchFamily="2" charset="2"/>
              <a:buChar char="§"/>
              <a:defRPr/>
            </a:pPr>
            <a:r>
              <a:rPr lang="en-US" sz="2400" b="1" dirty="0"/>
              <a:t>Load </a:t>
            </a:r>
            <a:r>
              <a:rPr lang="en-US" sz="2400" b="1" dirty="0" smtClean="0"/>
              <a:t>management</a:t>
            </a:r>
            <a:endParaRPr lang="en-US" sz="2400" b="1" dirty="0"/>
          </a:p>
        </p:txBody>
      </p:sp>
    </p:spTree>
    <p:extLst>
      <p:ext uri="{BB962C8B-B14F-4D97-AF65-F5344CB8AC3E}">
        <p14:creationId xmlns:p14="http://schemas.microsoft.com/office/powerpoint/2010/main" val="25644569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1450034" y="1211949"/>
            <a:ext cx="8149586" cy="400440"/>
          </a:xfrm>
          <a:prstGeom prst="rect">
            <a:avLst/>
          </a:prstGeom>
        </p:spPr>
        <p:txBody>
          <a:bodyPr anchor="ctr">
            <a:noAutofit/>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endParaRPr lang="en-US" sz="2000" dirty="0">
              <a:solidFill>
                <a:srgbClr val="345279"/>
              </a:solidFill>
            </a:endParaRPr>
          </a:p>
        </p:txBody>
      </p:sp>
      <p:sp>
        <p:nvSpPr>
          <p:cNvPr id="5" name="TextBox 4"/>
          <p:cNvSpPr txBox="1"/>
          <p:nvPr/>
        </p:nvSpPr>
        <p:spPr>
          <a:xfrm>
            <a:off x="-2093081" y="340989"/>
            <a:ext cx="184666" cy="369332"/>
          </a:xfrm>
          <a:prstGeom prst="rect">
            <a:avLst/>
          </a:prstGeom>
          <a:noFill/>
        </p:spPr>
        <p:txBody>
          <a:bodyPr wrap="none" rtlCol="0">
            <a:spAutoFit/>
          </a:bodyPr>
          <a:lstStyle/>
          <a:p>
            <a:endParaRPr lang="en-US" dirty="0"/>
          </a:p>
        </p:txBody>
      </p:sp>
      <p:sp>
        <p:nvSpPr>
          <p:cNvPr id="6" name="Title 3">
            <a:extLst>
              <a:ext uri="{FF2B5EF4-FFF2-40B4-BE49-F238E27FC236}">
                <a16:creationId xmlns:a16="http://schemas.microsoft.com/office/drawing/2014/main" xmlns="" id="{FCBF9A68-0551-464E-9310-DBAC3FA88E51}"/>
              </a:ext>
            </a:extLst>
          </p:cNvPr>
          <p:cNvSpPr txBox="1">
            <a:spLocks/>
          </p:cNvSpPr>
          <p:nvPr/>
        </p:nvSpPr>
        <p:spPr>
          <a:xfrm>
            <a:off x="5276089" y="5587354"/>
            <a:ext cx="3611880" cy="475118"/>
          </a:xfrm>
          <a:prstGeom prst="rect">
            <a:avLst/>
          </a:prstGeom>
        </p:spPr>
        <p:txBody>
          <a:bodyPr/>
          <a:lstStyle>
            <a:lvl1pPr algn="ctr" defTabSz="914400" rtl="0" eaLnBrk="1" latinLnBrk="0" hangingPunct="1">
              <a:spcBef>
                <a:spcPct val="0"/>
              </a:spcBef>
              <a:buNone/>
              <a:defRPr lang="en-US" sz="4400" kern="1200" smtClean="0">
                <a:solidFill>
                  <a:schemeClr val="tx1"/>
                </a:solidFill>
                <a:latin typeface="Arial" pitchFamily="34" charset="0"/>
                <a:ea typeface="+mj-ea"/>
                <a:cs typeface="Arial" pitchFamily="34" charset="0"/>
              </a:defRPr>
            </a:lvl1pPr>
          </a:lstStyle>
          <a:p>
            <a:pPr algn="r"/>
            <a:r>
              <a:rPr lang="en-US" sz="2600" dirty="0">
                <a:solidFill>
                  <a:srgbClr val="009DDC"/>
                </a:solidFill>
                <a:latin typeface="Calibri Light" panose="020F0302020204030204" pitchFamily="34" charset="0"/>
                <a:cs typeface="Calibri Light" panose="020F0302020204030204" pitchFamily="34" charset="0"/>
              </a:rPr>
              <a:t>Thank you | questions</a:t>
            </a:r>
          </a:p>
        </p:txBody>
      </p:sp>
    </p:spTree>
    <p:extLst>
      <p:ext uri="{BB962C8B-B14F-4D97-AF65-F5344CB8AC3E}">
        <p14:creationId xmlns:p14="http://schemas.microsoft.com/office/powerpoint/2010/main" val="1941240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Why Do Driver Safety Training?</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ClrTx/>
              <a:buSzPct val="100000"/>
              <a:buFont typeface="Wingdings" pitchFamily="2" charset="2"/>
              <a:buChar char="§"/>
            </a:pPr>
            <a:r>
              <a:rPr lang="en-US" altLang="en-US" sz="2800" b="1" dirty="0"/>
              <a:t>Recent statistics show that when a worker has an on-the-job highway crash that results in injuries, the cost to that worker's employer is more than $24,000. </a:t>
            </a:r>
          </a:p>
          <a:p>
            <a:pPr>
              <a:lnSpc>
                <a:spcPct val="90000"/>
              </a:lnSpc>
              <a:buClrTx/>
              <a:buSzPct val="100000"/>
              <a:buFont typeface="Wingdings" pitchFamily="2" charset="2"/>
              <a:buChar char="§"/>
            </a:pPr>
            <a:r>
              <a:rPr lang="en-US" altLang="en-US" sz="2800" b="1" dirty="0"/>
              <a:t>Driver Safety Training  is a proactive measure that will help ensure your Agency’s personnel are safe and costs are minimized.</a:t>
            </a:r>
          </a:p>
        </p:txBody>
      </p:sp>
    </p:spTree>
    <p:extLst>
      <p:ext uri="{BB962C8B-B14F-4D97-AF65-F5344CB8AC3E}">
        <p14:creationId xmlns:p14="http://schemas.microsoft.com/office/powerpoint/2010/main" val="3138951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Critical Elements of an Effective Safety Program</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buClr>
                <a:schemeClr val="tx1"/>
              </a:buClr>
              <a:buNone/>
              <a:defRPr/>
            </a:pPr>
            <a:r>
              <a:rPr lang="en-US" sz="2400" b="1" dirty="0"/>
              <a:t>An effective fleet safety effort can prevent losses! This requires several critical components to be in place: </a:t>
            </a:r>
          </a:p>
          <a:p>
            <a:pPr marL="236538" indent="-236538">
              <a:lnSpc>
                <a:spcPct val="90000"/>
              </a:lnSpc>
              <a:spcBef>
                <a:spcPct val="0"/>
              </a:spcBef>
              <a:buClr>
                <a:schemeClr val="tx1"/>
              </a:buClr>
              <a:buNone/>
              <a:defRPr/>
            </a:pPr>
            <a:endParaRPr lang="en-US" sz="1100" dirty="0"/>
          </a:p>
          <a:p>
            <a:pPr>
              <a:lnSpc>
                <a:spcPct val="90000"/>
              </a:lnSpc>
              <a:buClrTx/>
              <a:buSzPct val="100000"/>
              <a:buFont typeface="Wingdings" pitchFamily="2" charset="2"/>
              <a:buChar char="§"/>
              <a:defRPr/>
            </a:pPr>
            <a:r>
              <a:rPr lang="en-US" sz="2400" b="1" dirty="0"/>
              <a:t>Management commitment</a:t>
            </a:r>
          </a:p>
          <a:p>
            <a:pPr>
              <a:lnSpc>
                <a:spcPct val="90000"/>
              </a:lnSpc>
              <a:buClrTx/>
              <a:buSzPct val="100000"/>
              <a:buFont typeface="Wingdings" pitchFamily="2" charset="2"/>
              <a:buChar char="§"/>
              <a:defRPr/>
            </a:pPr>
            <a:r>
              <a:rPr lang="en-US" sz="2400" b="1" dirty="0"/>
              <a:t>Knowledge of specific hazards and needed controls for materials handled</a:t>
            </a:r>
          </a:p>
          <a:p>
            <a:pPr>
              <a:lnSpc>
                <a:spcPct val="90000"/>
              </a:lnSpc>
              <a:buClrTx/>
              <a:buSzPct val="100000"/>
              <a:buFont typeface="Wingdings" pitchFamily="2" charset="2"/>
              <a:buChar char="§"/>
              <a:defRPr/>
            </a:pPr>
            <a:r>
              <a:rPr lang="en-US" sz="2400" b="1" dirty="0"/>
              <a:t>Established safety rules and policies covering your vehicles and driving behaviors</a:t>
            </a:r>
          </a:p>
          <a:p>
            <a:pPr>
              <a:lnSpc>
                <a:spcPct val="90000"/>
              </a:lnSpc>
              <a:buClrTx/>
              <a:buSzPct val="100000"/>
              <a:buFont typeface="Wingdings" pitchFamily="2" charset="2"/>
              <a:buChar char="§"/>
              <a:defRPr/>
            </a:pPr>
            <a:r>
              <a:rPr lang="en-US" sz="2400" b="1" dirty="0"/>
              <a:t>Established driver qualification standards and driving record reviews </a:t>
            </a:r>
          </a:p>
        </p:txBody>
      </p:sp>
    </p:spTree>
    <p:extLst>
      <p:ext uri="{BB962C8B-B14F-4D97-AF65-F5344CB8AC3E}">
        <p14:creationId xmlns:p14="http://schemas.microsoft.com/office/powerpoint/2010/main" val="400104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Critical Elements of an Effective Safety Program</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buClr>
                <a:schemeClr val="tx1"/>
              </a:buClr>
              <a:buNone/>
              <a:defRPr/>
            </a:pPr>
            <a:r>
              <a:rPr lang="en-US" sz="2800" b="1" dirty="0"/>
              <a:t>An effective fleet safety effort can prevent losses! This requires several critical components to be in place (continued): </a:t>
            </a:r>
          </a:p>
          <a:p>
            <a:pPr marL="236538" indent="-236538">
              <a:lnSpc>
                <a:spcPct val="90000"/>
              </a:lnSpc>
              <a:spcBef>
                <a:spcPct val="0"/>
              </a:spcBef>
              <a:buClr>
                <a:schemeClr val="tx1"/>
              </a:buClr>
              <a:buNone/>
              <a:defRPr/>
            </a:pPr>
            <a:endParaRPr lang="en-US" sz="1100" dirty="0"/>
          </a:p>
          <a:p>
            <a:pPr>
              <a:lnSpc>
                <a:spcPct val="90000"/>
              </a:lnSpc>
              <a:buClrTx/>
              <a:buSzPct val="100000"/>
              <a:buFont typeface="Wingdings" pitchFamily="2" charset="2"/>
              <a:buChar char="§"/>
              <a:defRPr/>
            </a:pPr>
            <a:r>
              <a:rPr lang="en-US" sz="2400" b="1" dirty="0"/>
              <a:t>An on-going training program</a:t>
            </a:r>
          </a:p>
          <a:p>
            <a:pPr>
              <a:lnSpc>
                <a:spcPct val="90000"/>
              </a:lnSpc>
              <a:buClrTx/>
              <a:buSzPct val="100000"/>
              <a:buFont typeface="Wingdings" pitchFamily="2" charset="2"/>
              <a:buChar char="§"/>
              <a:defRPr/>
            </a:pPr>
            <a:r>
              <a:rPr lang="en-US" sz="2400" b="1" dirty="0"/>
              <a:t>Established “ride along” or “ride behind” safety observation and accountability processes</a:t>
            </a:r>
          </a:p>
          <a:p>
            <a:pPr>
              <a:lnSpc>
                <a:spcPct val="90000"/>
              </a:lnSpc>
              <a:buClrTx/>
              <a:buSzPct val="100000"/>
              <a:buFont typeface="Wingdings" pitchFamily="2" charset="2"/>
              <a:buChar char="§"/>
              <a:defRPr/>
            </a:pPr>
            <a:r>
              <a:rPr lang="en-US" sz="2400" b="1" dirty="0"/>
              <a:t>Effective incident investigation and program audit processes</a:t>
            </a:r>
            <a:endParaRPr lang="en-US" sz="2400" b="1" dirty="0"/>
          </a:p>
        </p:txBody>
      </p:sp>
    </p:spTree>
    <p:extLst>
      <p:ext uri="{BB962C8B-B14F-4D97-AF65-F5344CB8AC3E}">
        <p14:creationId xmlns:p14="http://schemas.microsoft.com/office/powerpoint/2010/main" val="376751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What Does it Take to Be Safe?</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90000"/>
              </a:lnSpc>
              <a:spcBef>
                <a:spcPct val="0"/>
              </a:spcBef>
              <a:buClr>
                <a:schemeClr val="tx1"/>
              </a:buClr>
              <a:buNone/>
              <a:defRPr/>
            </a:pPr>
            <a:r>
              <a:rPr lang="en-US" b="1" dirty="0"/>
              <a:t>Safe driving requires the coordination of three elements:</a:t>
            </a:r>
          </a:p>
          <a:p>
            <a:pPr>
              <a:lnSpc>
                <a:spcPct val="90000"/>
              </a:lnSpc>
              <a:spcBef>
                <a:spcPct val="0"/>
              </a:spcBef>
              <a:buClr>
                <a:schemeClr val="tx1"/>
              </a:buClr>
              <a:buNone/>
              <a:defRPr/>
            </a:pPr>
            <a:endParaRPr lang="en-US" sz="1100" dirty="0"/>
          </a:p>
          <a:p>
            <a:pPr>
              <a:lnSpc>
                <a:spcPct val="90000"/>
              </a:lnSpc>
              <a:buClrTx/>
              <a:buSzPct val="100000"/>
              <a:buFont typeface="Wingdings" pitchFamily="2" charset="2"/>
              <a:buChar char="§"/>
              <a:defRPr/>
            </a:pPr>
            <a:r>
              <a:rPr lang="en-US" b="1" dirty="0"/>
              <a:t>Your readiness at all times.</a:t>
            </a:r>
          </a:p>
          <a:p>
            <a:pPr>
              <a:lnSpc>
                <a:spcPct val="90000"/>
              </a:lnSpc>
              <a:buClrTx/>
              <a:buSzPct val="100000"/>
              <a:buFont typeface="Wingdings" pitchFamily="2" charset="2"/>
              <a:buChar char="§"/>
              <a:defRPr/>
            </a:pPr>
            <a:r>
              <a:rPr lang="en-US" b="1" dirty="0"/>
              <a:t>Your vehicle’s condition.</a:t>
            </a:r>
          </a:p>
          <a:p>
            <a:pPr>
              <a:lnSpc>
                <a:spcPct val="90000"/>
              </a:lnSpc>
              <a:buClrTx/>
              <a:buSzPct val="100000"/>
              <a:buFont typeface="Wingdings" pitchFamily="2" charset="2"/>
              <a:buChar char="§"/>
              <a:defRPr/>
            </a:pPr>
            <a:r>
              <a:rPr lang="en-US" b="1" dirty="0"/>
              <a:t>A proper attitude.</a:t>
            </a:r>
            <a:endParaRPr lang="en-US" b="1" dirty="0"/>
          </a:p>
        </p:txBody>
      </p:sp>
    </p:spTree>
    <p:extLst>
      <p:ext uri="{BB962C8B-B14F-4D97-AF65-F5344CB8AC3E}">
        <p14:creationId xmlns:p14="http://schemas.microsoft.com/office/powerpoint/2010/main" val="33636949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b="1" dirty="0">
                <a:effectLst/>
              </a:rPr>
              <a:t>What Does it Take to Be Safe?</a:t>
            </a:r>
            <a:endParaRPr lang="en-US" b="1" dirty="0">
              <a:effectLst/>
            </a:endParaRPr>
          </a:p>
        </p:txBody>
      </p:sp>
      <p:sp>
        <p:nvSpPr>
          <p:cNvPr id="7" name="Content Placeholder 2"/>
          <p:cNvSpPr txBox="1">
            <a:spLocks/>
          </p:cNvSpPr>
          <p:nvPr/>
        </p:nvSpPr>
        <p:spPr>
          <a:xfrm>
            <a:off x="1016052" y="1207780"/>
            <a:ext cx="7313612" cy="4114800"/>
          </a:xfrm>
          <a:prstGeom prst="rect">
            <a:avLst/>
          </a:prstGeom>
        </p:spPr>
        <p:txBody>
          <a:bodyPr/>
          <a:lstStyle>
            <a:lvl1pPr marL="342900" indent="-342900" algn="l" defTabSz="914400" rtl="0" eaLnBrk="1" latinLnBrk="0" hangingPunct="1">
              <a:spcBef>
                <a:spcPct val="20000"/>
              </a:spcBef>
              <a:buFont typeface="Arial" pitchFamily="34" charset="0"/>
              <a:buChar char="•"/>
              <a:defRPr lang="en-US" sz="3200" kern="1200" smtClean="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lang="en-US" sz="2800" kern="1200" smtClean="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lang="en-US" sz="2400" kern="1200" smtClean="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lang="en-US" sz="2000" kern="1200" smtClean="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175" indent="-3175">
              <a:lnSpc>
                <a:spcPct val="90000"/>
              </a:lnSpc>
              <a:spcBef>
                <a:spcPct val="0"/>
              </a:spcBef>
              <a:buClr>
                <a:schemeClr val="tx1"/>
              </a:buClr>
              <a:buNone/>
              <a:defRPr/>
            </a:pPr>
            <a:r>
              <a:rPr lang="en-US" b="1" dirty="0"/>
              <a:t>You need to be prepared both physically and mentally:</a:t>
            </a:r>
          </a:p>
          <a:p>
            <a:pPr marL="3175" indent="-3175">
              <a:lnSpc>
                <a:spcPct val="90000"/>
              </a:lnSpc>
              <a:spcBef>
                <a:spcPct val="0"/>
              </a:spcBef>
              <a:buClr>
                <a:schemeClr val="tx1"/>
              </a:buClr>
              <a:buNone/>
              <a:defRPr/>
            </a:pPr>
            <a:endParaRPr lang="en-US" sz="1100" b="1" u="sng" dirty="0"/>
          </a:p>
          <a:p>
            <a:pPr>
              <a:lnSpc>
                <a:spcPct val="90000"/>
              </a:lnSpc>
              <a:buClrTx/>
              <a:buSzPct val="100000"/>
              <a:buFont typeface="Wingdings" pitchFamily="2" charset="2"/>
              <a:buChar char="§"/>
              <a:defRPr/>
            </a:pPr>
            <a:r>
              <a:rPr lang="en-US" b="1" dirty="0"/>
              <a:t>Get enough rest.</a:t>
            </a:r>
          </a:p>
          <a:p>
            <a:pPr>
              <a:lnSpc>
                <a:spcPct val="90000"/>
              </a:lnSpc>
              <a:buClrTx/>
              <a:buSzPct val="100000"/>
              <a:buFont typeface="Wingdings" pitchFamily="2" charset="2"/>
              <a:buChar char="§"/>
              <a:defRPr/>
            </a:pPr>
            <a:r>
              <a:rPr lang="en-US" b="1" dirty="0"/>
              <a:t>Eat smart and eat well. </a:t>
            </a:r>
          </a:p>
          <a:p>
            <a:pPr>
              <a:lnSpc>
                <a:spcPct val="90000"/>
              </a:lnSpc>
              <a:buClrTx/>
              <a:buSzPct val="100000"/>
              <a:buFont typeface="Wingdings" pitchFamily="2" charset="2"/>
              <a:buChar char="§"/>
              <a:defRPr/>
            </a:pPr>
            <a:r>
              <a:rPr lang="en-US" b="1" dirty="0"/>
              <a:t>Stay mentally relaxed and alert.</a:t>
            </a:r>
            <a:endParaRPr lang="en-US" b="1" dirty="0"/>
          </a:p>
        </p:txBody>
      </p:sp>
    </p:spTree>
    <p:extLst>
      <p:ext uri="{BB962C8B-B14F-4D97-AF65-F5344CB8AC3E}">
        <p14:creationId xmlns:p14="http://schemas.microsoft.com/office/powerpoint/2010/main" val="2871205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ine_x0020_of_x0020_Business xmlns="a463d050-d0ed-4b5a-a34c-0075d93dcf31">N/A</Line_x0020_of_x0020_Business>
    <Information_x0020_Classification xmlns="a463d050-d0ed-4b5a-a34c-0075d93dcf3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787E1384BB274C8F8FAF99663BEFA3" ma:contentTypeVersion="37" ma:contentTypeDescription="Create a new document." ma:contentTypeScope="" ma:versionID="aaca717325b17ee4caabd152deddc3c5">
  <xsd:schema xmlns:xsd="http://www.w3.org/2001/XMLSchema" xmlns:xs="http://www.w3.org/2001/XMLSchema" xmlns:p="http://schemas.microsoft.com/office/2006/metadata/properties" xmlns:ns2="a463d050-d0ed-4b5a-a34c-0075d93dcf31" targetNamespace="http://schemas.microsoft.com/office/2006/metadata/properties" ma:root="true" ma:fieldsID="d52cd6d727d08fe7a1b06b18aa8df11c" ns2:_="">
    <xsd:import namespace="a463d050-d0ed-4b5a-a34c-0075d93dcf31"/>
    <xsd:element name="properties">
      <xsd:complexType>
        <xsd:sequence>
          <xsd:element name="documentManagement">
            <xsd:complexType>
              <xsd:all>
                <xsd:element ref="ns2:Information_x0020_Classification" minOccurs="0"/>
                <xsd:element ref="ns2:Line_x0020_of_x0020_Busines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3d050-d0ed-4b5a-a34c-0075d93dcf31" elementFormDefault="qualified">
    <xsd:import namespace="http://schemas.microsoft.com/office/2006/documentManagement/types"/>
    <xsd:import namespace="http://schemas.microsoft.com/office/infopath/2007/PartnerControls"/>
    <xsd:element name="Information_x0020_Classification" ma:index="5" nillable="true" ma:displayName="Department" ma:format="Dropdown" ma:internalName="Information_x0020_Classification" ma:readOnly="false">
      <xsd:simpleType>
        <xsd:restriction base="dms:Choice">
          <xsd:enumeration value="Business Development"/>
          <xsd:enumeration value="Colleague Resources"/>
          <xsd:enumeration value="Communications"/>
          <xsd:enumeration value="Finance"/>
          <xsd:enumeration value="Implementation"/>
          <xsd:enumeration value="IT"/>
          <xsd:enumeration value="Internal Audit"/>
          <xsd:enumeration value="Legal"/>
          <xsd:enumeration value="Operations"/>
          <xsd:enumeration value="Administration"/>
          <xsd:enumeration value="TPM"/>
          <xsd:enumeration value="University"/>
        </xsd:restriction>
      </xsd:simpleType>
    </xsd:element>
    <xsd:element name="Line_x0020_of_x0020_Business" ma:index="6" nillable="true" ma:displayName="Line of Business" ma:default="N/A" ma:description="Select appropriate LOB if applicable so that content is categorized for searchability." ma:format="Dropdown" ma:internalName="Line_x0020_of_x0020_Business" ma:readOnly="false">
      <xsd:simpleType>
        <xsd:restriction base="dms:Choice">
          <xsd:enumeration value="Absence Mgmt"/>
          <xsd:enumeration value="Carrier Relations"/>
          <xsd:enumeration value="Client Support Services"/>
          <xsd:enumeration value="Disability"/>
          <xsd:enumeration value="Liability"/>
          <xsd:enumeration value="Managed Care"/>
          <xsd:enumeration value="Professional Liability"/>
          <xsd:enumeration value="SIU"/>
          <xsd:enumeration value="Specialty"/>
          <xsd:enumeration value="Work Comp"/>
          <xsd:enumeration value="N/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7B6943-A4AA-4FF3-9E1B-76D3B458004F}">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a463d050-d0ed-4b5a-a34c-0075d93dcf31"/>
    <ds:schemaRef ds:uri="http://www.w3.org/XML/1998/namespace"/>
  </ds:schemaRefs>
</ds:datastoreItem>
</file>

<file path=customXml/itemProps2.xml><?xml version="1.0" encoding="utf-8"?>
<ds:datastoreItem xmlns:ds="http://schemas.openxmlformats.org/officeDocument/2006/customXml" ds:itemID="{B80356C1-6E4D-4FC7-93AF-6E7D10F251E4}">
  <ds:schemaRefs>
    <ds:schemaRef ds:uri="http://schemas.microsoft.com/sharepoint/v3/contenttype/forms"/>
  </ds:schemaRefs>
</ds:datastoreItem>
</file>

<file path=customXml/itemProps3.xml><?xml version="1.0" encoding="utf-8"?>
<ds:datastoreItem xmlns:ds="http://schemas.openxmlformats.org/officeDocument/2006/customXml" ds:itemID="{F860CD56-EC48-4526-9F8B-827CEABD6E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63d050-d0ed-4b5a-a34c-0075d93dcf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2415</TotalTime>
  <Words>2741</Words>
  <Application>Microsoft Office PowerPoint</Application>
  <PresentationFormat>On-screen Show (4:3)</PresentationFormat>
  <Paragraphs>324</Paragraphs>
  <Slides>48</Slides>
  <Notes>1</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1_Office Theme</vt:lpstr>
      <vt:lpstr>Driver Safety - Sedgwick Risk Services Presented by  Sedgwick on behalf of ORM  March 2020</vt:lpstr>
      <vt:lpstr>Disclaimer</vt:lpstr>
      <vt:lpstr>Course Outline – Driver Safety</vt:lpstr>
      <vt:lpstr>Why Do Driver Safety Training?</vt:lpstr>
      <vt:lpstr>Why Do Driver Safety Training?</vt:lpstr>
      <vt:lpstr>Critical Elements of an Effective Safety Program</vt:lpstr>
      <vt:lpstr>Critical Elements of an Effective Safety Program</vt:lpstr>
      <vt:lpstr>What Does it Take to Be Safe?</vt:lpstr>
      <vt:lpstr>What Does it Take to Be Safe?</vt:lpstr>
      <vt:lpstr>What Does it Take to Be Safe?</vt:lpstr>
      <vt:lpstr>What Does it Take to Be Safe?</vt:lpstr>
      <vt:lpstr>What Does it Take to Be Safe?</vt:lpstr>
      <vt:lpstr>What Does it Take to Be Safe?</vt:lpstr>
      <vt:lpstr>What Does it Take to Be Safe?</vt:lpstr>
      <vt:lpstr>What Does it Take to Be Safe?</vt:lpstr>
      <vt:lpstr>What Does it Take to Be Safe?</vt:lpstr>
      <vt:lpstr>What Does it Take to Be Safe?</vt:lpstr>
      <vt:lpstr>You - Defensive Driving</vt:lpstr>
      <vt:lpstr>You - Defensive Driving</vt:lpstr>
      <vt:lpstr>Pedestrians</vt:lpstr>
      <vt:lpstr>Managing Vehicle Equipment</vt:lpstr>
      <vt:lpstr>Managing Vehicle Equipment</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Rules of the Road</vt:lpstr>
      <vt:lpstr>Critical Elements of an Effective Safety Program</vt:lpstr>
      <vt:lpstr>Critical Elements of an Effective Safety Program</vt:lpstr>
      <vt:lpstr>Summary</vt:lpstr>
      <vt:lpstr>Summary (Continued)</vt:lpstr>
      <vt:lpstr>PowerPoint Presentation</vt:lpstr>
    </vt:vector>
  </TitlesOfParts>
  <Company>Sedgwick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background</dc:title>
  <dc:creator>Waites, Karen W.</dc:creator>
  <dc:description>Public entity experience</dc:description>
  <cp:lastModifiedBy>Kovacs, Andrew</cp:lastModifiedBy>
  <cp:revision>388</cp:revision>
  <dcterms:created xsi:type="dcterms:W3CDTF">2014-12-02T20:26:26Z</dcterms:created>
  <dcterms:modified xsi:type="dcterms:W3CDTF">2020-03-25T20:01:57Z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Public Entity Experience</vt:lpwstr>
  </property>
  <property fmtid="{D5CDD505-2E9C-101B-9397-08002B2CF9AE}" pid="3" name="SlideDescription">
    <vt:lpwstr>Public entity experience</vt:lpwstr>
  </property>
  <property fmtid="{D5CDD505-2E9C-101B-9397-08002B2CF9AE}" pid="4" name="ContentTypeId">
    <vt:lpwstr>0x010100BF787E1384BB274C8F8FAF99663BEFA3</vt:lpwstr>
  </property>
</Properties>
</file>